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3" r:id="rId2"/>
  </p:sldMasterIdLst>
  <p:notesMasterIdLst>
    <p:notesMasterId r:id="rId18"/>
  </p:notesMasterIdLst>
  <p:sldIdLst>
    <p:sldId id="373" r:id="rId3"/>
    <p:sldId id="368" r:id="rId4"/>
    <p:sldId id="354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81" r:id="rId14"/>
    <p:sldId id="382" r:id="rId15"/>
    <p:sldId id="397" r:id="rId16"/>
    <p:sldId id="39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4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12D7B-F0F0-DF44-B655-06C492244F8F}" type="datetimeFigureOut">
              <a:rPr lang="en-LK" smtClean="0"/>
              <a:t>2022-04-27</a:t>
            </a:fld>
            <a:endParaRPr lang="en-L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5FC37-547B-D949-8530-B0B3C4340AD6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382621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>
            <a:extLst>
              <a:ext uri="{FF2B5EF4-FFF2-40B4-BE49-F238E27FC236}">
                <a16:creationId xmlns:a16="http://schemas.microsoft.com/office/drawing/2014/main" id="{47F5C830-7F24-42AC-904E-CA4035915232}"/>
              </a:ext>
            </a:extLst>
          </p:cNvPr>
          <p:cNvSpPr/>
          <p:nvPr/>
        </p:nvSpPr>
        <p:spPr>
          <a:xfrm flipH="1">
            <a:off x="9083040" y="4078837"/>
            <a:ext cx="3095897" cy="2775857"/>
          </a:xfrm>
          <a:prstGeom prst="rtTriangle">
            <a:avLst/>
          </a:prstGeom>
          <a:solidFill>
            <a:srgbClr val="242D66"/>
          </a:solidFill>
          <a:ln>
            <a:solidFill>
              <a:srgbClr val="242D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D1C149-2E46-4568-8267-8065DEB502EF}"/>
              </a:ext>
            </a:extLst>
          </p:cNvPr>
          <p:cNvSpPr/>
          <p:nvPr/>
        </p:nvSpPr>
        <p:spPr>
          <a:xfrm flipV="1">
            <a:off x="11996058" y="1989771"/>
            <a:ext cx="182880" cy="4114800"/>
          </a:xfrm>
          <a:prstGeom prst="rect">
            <a:avLst/>
          </a:prstGeom>
          <a:solidFill>
            <a:srgbClr val="242D66"/>
          </a:solidFill>
          <a:ln>
            <a:solidFill>
              <a:srgbClr val="242D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2E874-543D-4808-B3C7-3DE65DFB83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Module: </a:t>
            </a:r>
            <a:br>
              <a:rPr lang="en-US" dirty="0"/>
            </a:br>
            <a:r>
              <a:rPr lang="en-US" dirty="0"/>
              <a:t>Topic: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0A6B0-FD3A-42C3-A468-46D4A94E9E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Resource person’s Name</a:t>
            </a:r>
          </a:p>
          <a:p>
            <a:r>
              <a:rPr lang="en-US" dirty="0"/>
              <a:t>Designation</a:t>
            </a:r>
          </a:p>
          <a:p>
            <a:r>
              <a:rPr lang="en-US" dirty="0"/>
              <a:t>Qualifications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55726-23C6-4A28-BA63-D4D0DD1C1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E396-5EE0-204F-BF3B-5139F0A5F050}" type="slidenum">
              <a:rPr lang="en-LK" smtClean="0"/>
              <a:t>‹#›</a:t>
            </a:fld>
            <a:endParaRPr lang="en-LK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BA2119-60B0-465D-BC28-3B68A31F2EFB}"/>
              </a:ext>
            </a:extLst>
          </p:cNvPr>
          <p:cNvGrpSpPr/>
          <p:nvPr/>
        </p:nvGrpSpPr>
        <p:grpSpPr>
          <a:xfrm>
            <a:off x="-5443" y="-11752"/>
            <a:ext cx="12184380" cy="6881504"/>
            <a:chOff x="-5443" y="-11752"/>
            <a:chExt cx="12184380" cy="68815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06A0A76-9ECF-43DB-A878-891BF968299E}"/>
                </a:ext>
              </a:extLst>
            </p:cNvPr>
            <p:cNvGrpSpPr/>
            <p:nvPr userDrawn="1"/>
          </p:nvGrpSpPr>
          <p:grpSpPr>
            <a:xfrm>
              <a:off x="-5443" y="-11752"/>
              <a:ext cx="8112578" cy="4863978"/>
              <a:chOff x="-5442" y="-13747"/>
              <a:chExt cx="8112578" cy="4863978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EEB479-A21D-4642-9D98-E1ECA1999DF2}"/>
                  </a:ext>
                </a:extLst>
              </p:cNvPr>
              <p:cNvSpPr/>
              <p:nvPr userDrawn="1"/>
            </p:nvSpPr>
            <p:spPr>
              <a:xfrm rot="5400000" flipH="1">
                <a:off x="5226776" y="-2711227"/>
                <a:ext cx="182880" cy="5577840"/>
              </a:xfrm>
              <a:prstGeom prst="rect">
                <a:avLst/>
              </a:prstGeom>
              <a:solidFill>
                <a:srgbClr val="EA802F"/>
              </a:solidFill>
              <a:ln>
                <a:solidFill>
                  <a:srgbClr val="EA80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>
                <a:extLst>
                  <a:ext uri="{FF2B5EF4-FFF2-40B4-BE49-F238E27FC236}">
                    <a16:creationId xmlns:a16="http://schemas.microsoft.com/office/drawing/2014/main" id="{66903586-1560-4EA7-B872-52D126D974DF}"/>
                  </a:ext>
                </a:extLst>
              </p:cNvPr>
              <p:cNvSpPr/>
              <p:nvPr userDrawn="1"/>
            </p:nvSpPr>
            <p:spPr>
              <a:xfrm flipV="1">
                <a:off x="-5442" y="-11475"/>
                <a:ext cx="3095897" cy="2779017"/>
              </a:xfrm>
              <a:prstGeom prst="rtTriangle">
                <a:avLst/>
              </a:prstGeom>
              <a:solidFill>
                <a:srgbClr val="EA802F"/>
              </a:solidFill>
              <a:ln>
                <a:solidFill>
                  <a:srgbClr val="EA80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F4BA8AE-7CC1-46A6-B8B7-3BF508A2A2C6}"/>
                  </a:ext>
                </a:extLst>
              </p:cNvPr>
              <p:cNvSpPr/>
              <p:nvPr userDrawn="1"/>
            </p:nvSpPr>
            <p:spPr>
              <a:xfrm flipH="1">
                <a:off x="-5442" y="730746"/>
                <a:ext cx="182880" cy="4119485"/>
              </a:xfrm>
              <a:prstGeom prst="rect">
                <a:avLst/>
              </a:prstGeom>
              <a:solidFill>
                <a:srgbClr val="EA802F"/>
              </a:solidFill>
              <a:ln>
                <a:solidFill>
                  <a:srgbClr val="EA80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1DCB49-F10D-40D4-888C-9606B6CAF50A}"/>
                </a:ext>
              </a:extLst>
            </p:cNvPr>
            <p:cNvGrpSpPr/>
            <p:nvPr userDrawn="1"/>
          </p:nvGrpSpPr>
          <p:grpSpPr>
            <a:xfrm>
              <a:off x="3333206" y="2004829"/>
              <a:ext cx="8845731" cy="4864923"/>
              <a:chOff x="3333207" y="2002834"/>
              <a:chExt cx="8845731" cy="486492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8A86AFE-2AA4-4347-94D1-E6ADCA50D307}"/>
                  </a:ext>
                </a:extLst>
              </p:cNvPr>
              <p:cNvSpPr/>
              <p:nvPr userDrawn="1"/>
            </p:nvSpPr>
            <p:spPr>
              <a:xfrm rot="5400000" flipV="1">
                <a:off x="6259287" y="3756525"/>
                <a:ext cx="182880" cy="6035040"/>
              </a:xfrm>
              <a:prstGeom prst="rect">
                <a:avLst/>
              </a:prstGeom>
              <a:solidFill>
                <a:srgbClr val="242D66"/>
              </a:solidFill>
              <a:ln>
                <a:solidFill>
                  <a:srgbClr val="242D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AD3E8C49-3A4D-4AF1-A0CC-1141295F8DA8}"/>
                  </a:ext>
                </a:extLst>
              </p:cNvPr>
              <p:cNvSpPr/>
              <p:nvPr userDrawn="1"/>
            </p:nvSpPr>
            <p:spPr>
              <a:xfrm flipH="1">
                <a:off x="9083040" y="4091900"/>
                <a:ext cx="3095897" cy="2775857"/>
              </a:xfrm>
              <a:prstGeom prst="rtTriangle">
                <a:avLst/>
              </a:prstGeom>
              <a:solidFill>
                <a:srgbClr val="242D66"/>
              </a:solidFill>
              <a:ln>
                <a:solidFill>
                  <a:srgbClr val="242D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0396A6-EC29-49FE-9AF6-46E784690F90}"/>
                  </a:ext>
                </a:extLst>
              </p:cNvPr>
              <p:cNvSpPr/>
              <p:nvPr userDrawn="1"/>
            </p:nvSpPr>
            <p:spPr>
              <a:xfrm flipV="1">
                <a:off x="11996058" y="2002834"/>
                <a:ext cx="182880" cy="4114800"/>
              </a:xfrm>
              <a:prstGeom prst="rect">
                <a:avLst/>
              </a:prstGeom>
              <a:solidFill>
                <a:srgbClr val="242D66"/>
              </a:solidFill>
              <a:ln>
                <a:solidFill>
                  <a:srgbClr val="242D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0623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56B0-AAF9-45D6-9ABE-04B07D4D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4A37B-8F89-4A91-AA6C-06ABB70D2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F8E34E-6ECD-4ADC-9FDA-02FF1ADB8842}"/>
              </a:ext>
            </a:extLst>
          </p:cNvPr>
          <p:cNvSpPr/>
          <p:nvPr/>
        </p:nvSpPr>
        <p:spPr>
          <a:xfrm>
            <a:off x="0" y="-1"/>
            <a:ext cx="12178942" cy="123462"/>
          </a:xfrm>
          <a:prstGeom prst="rect">
            <a:avLst/>
          </a:prstGeom>
          <a:solidFill>
            <a:srgbClr val="EA802F"/>
          </a:solidFill>
          <a:ln>
            <a:solidFill>
              <a:srgbClr val="EA8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FD040-DECF-48DB-8B38-4BDC0BD2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E396-5EE0-204F-BF3B-5139F0A5F050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04571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>
            <a:extLst>
              <a:ext uri="{FF2B5EF4-FFF2-40B4-BE49-F238E27FC236}">
                <a16:creationId xmlns:a16="http://schemas.microsoft.com/office/drawing/2014/main" id="{47F5C830-7F24-42AC-904E-CA4035915232}"/>
              </a:ext>
            </a:extLst>
          </p:cNvPr>
          <p:cNvSpPr/>
          <p:nvPr/>
        </p:nvSpPr>
        <p:spPr>
          <a:xfrm flipH="1">
            <a:off x="9083040" y="4078837"/>
            <a:ext cx="3095897" cy="2775857"/>
          </a:xfrm>
          <a:prstGeom prst="rtTriangle">
            <a:avLst/>
          </a:prstGeom>
          <a:solidFill>
            <a:srgbClr val="242D66"/>
          </a:solidFill>
          <a:ln>
            <a:solidFill>
              <a:srgbClr val="242D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D1C149-2E46-4568-8267-8065DEB502EF}"/>
              </a:ext>
            </a:extLst>
          </p:cNvPr>
          <p:cNvSpPr/>
          <p:nvPr/>
        </p:nvSpPr>
        <p:spPr>
          <a:xfrm flipV="1">
            <a:off x="11996058" y="1989771"/>
            <a:ext cx="182880" cy="4114800"/>
          </a:xfrm>
          <a:prstGeom prst="rect">
            <a:avLst/>
          </a:prstGeom>
          <a:solidFill>
            <a:srgbClr val="242D66"/>
          </a:solidFill>
          <a:ln>
            <a:solidFill>
              <a:srgbClr val="242D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2E874-543D-4808-B3C7-3DE65DFB83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Module: </a:t>
            </a:r>
            <a:br>
              <a:rPr lang="en-US" dirty="0"/>
            </a:br>
            <a:r>
              <a:rPr lang="en-US" dirty="0"/>
              <a:t>Topic: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0A6B0-FD3A-42C3-A468-46D4A94E9E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Resource person’s Name</a:t>
            </a:r>
          </a:p>
          <a:p>
            <a:r>
              <a:rPr lang="en-US" dirty="0"/>
              <a:t>Designation</a:t>
            </a:r>
          </a:p>
          <a:p>
            <a:r>
              <a:rPr lang="en-US" dirty="0"/>
              <a:t>Qualifications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55726-23C6-4A28-BA63-D4D0DD1C1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E396-5EE0-204F-BF3B-5139F0A5F050}" type="slidenum">
              <a:rPr lang="en-LK" smtClean="0"/>
              <a:t>‹#›</a:t>
            </a:fld>
            <a:endParaRPr lang="en-LK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BA2119-60B0-465D-BC28-3B68A31F2EFB}"/>
              </a:ext>
            </a:extLst>
          </p:cNvPr>
          <p:cNvGrpSpPr/>
          <p:nvPr/>
        </p:nvGrpSpPr>
        <p:grpSpPr>
          <a:xfrm>
            <a:off x="-5443" y="-11752"/>
            <a:ext cx="12184380" cy="6881504"/>
            <a:chOff x="-5443" y="-11752"/>
            <a:chExt cx="12184380" cy="68815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06A0A76-9ECF-43DB-A878-891BF968299E}"/>
                </a:ext>
              </a:extLst>
            </p:cNvPr>
            <p:cNvGrpSpPr/>
            <p:nvPr userDrawn="1"/>
          </p:nvGrpSpPr>
          <p:grpSpPr>
            <a:xfrm>
              <a:off x="-5443" y="-11752"/>
              <a:ext cx="8112578" cy="4863978"/>
              <a:chOff x="-5442" y="-13747"/>
              <a:chExt cx="8112578" cy="4863978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EEB479-A21D-4642-9D98-E1ECA1999DF2}"/>
                  </a:ext>
                </a:extLst>
              </p:cNvPr>
              <p:cNvSpPr/>
              <p:nvPr userDrawn="1"/>
            </p:nvSpPr>
            <p:spPr>
              <a:xfrm rot="5400000" flipH="1">
                <a:off x="5226776" y="-2711227"/>
                <a:ext cx="182880" cy="5577840"/>
              </a:xfrm>
              <a:prstGeom prst="rect">
                <a:avLst/>
              </a:prstGeom>
              <a:solidFill>
                <a:srgbClr val="EA802F"/>
              </a:solidFill>
              <a:ln>
                <a:solidFill>
                  <a:srgbClr val="EA80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>
                <a:extLst>
                  <a:ext uri="{FF2B5EF4-FFF2-40B4-BE49-F238E27FC236}">
                    <a16:creationId xmlns:a16="http://schemas.microsoft.com/office/drawing/2014/main" id="{66903586-1560-4EA7-B872-52D126D974DF}"/>
                  </a:ext>
                </a:extLst>
              </p:cNvPr>
              <p:cNvSpPr/>
              <p:nvPr userDrawn="1"/>
            </p:nvSpPr>
            <p:spPr>
              <a:xfrm flipV="1">
                <a:off x="-5442" y="-11475"/>
                <a:ext cx="3095897" cy="2779017"/>
              </a:xfrm>
              <a:prstGeom prst="rtTriangle">
                <a:avLst/>
              </a:prstGeom>
              <a:solidFill>
                <a:srgbClr val="EA802F"/>
              </a:solidFill>
              <a:ln>
                <a:solidFill>
                  <a:srgbClr val="EA80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F4BA8AE-7CC1-46A6-B8B7-3BF508A2A2C6}"/>
                  </a:ext>
                </a:extLst>
              </p:cNvPr>
              <p:cNvSpPr/>
              <p:nvPr userDrawn="1"/>
            </p:nvSpPr>
            <p:spPr>
              <a:xfrm flipH="1">
                <a:off x="-5442" y="730746"/>
                <a:ext cx="182880" cy="4119485"/>
              </a:xfrm>
              <a:prstGeom prst="rect">
                <a:avLst/>
              </a:prstGeom>
              <a:solidFill>
                <a:srgbClr val="EA802F"/>
              </a:solidFill>
              <a:ln>
                <a:solidFill>
                  <a:srgbClr val="EA80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1DCB49-F10D-40D4-888C-9606B6CAF50A}"/>
                </a:ext>
              </a:extLst>
            </p:cNvPr>
            <p:cNvGrpSpPr/>
            <p:nvPr userDrawn="1"/>
          </p:nvGrpSpPr>
          <p:grpSpPr>
            <a:xfrm>
              <a:off x="3333206" y="2004829"/>
              <a:ext cx="8845731" cy="4864923"/>
              <a:chOff x="3333207" y="2002834"/>
              <a:chExt cx="8845731" cy="486492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8A86AFE-2AA4-4347-94D1-E6ADCA50D307}"/>
                  </a:ext>
                </a:extLst>
              </p:cNvPr>
              <p:cNvSpPr/>
              <p:nvPr userDrawn="1"/>
            </p:nvSpPr>
            <p:spPr>
              <a:xfrm rot="5400000" flipV="1">
                <a:off x="6259287" y="3756525"/>
                <a:ext cx="182880" cy="6035040"/>
              </a:xfrm>
              <a:prstGeom prst="rect">
                <a:avLst/>
              </a:prstGeom>
              <a:solidFill>
                <a:srgbClr val="242D66"/>
              </a:solidFill>
              <a:ln>
                <a:solidFill>
                  <a:srgbClr val="242D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AD3E8C49-3A4D-4AF1-A0CC-1141295F8DA8}"/>
                  </a:ext>
                </a:extLst>
              </p:cNvPr>
              <p:cNvSpPr/>
              <p:nvPr userDrawn="1"/>
            </p:nvSpPr>
            <p:spPr>
              <a:xfrm flipH="1">
                <a:off x="9083040" y="4091900"/>
                <a:ext cx="3095897" cy="2775857"/>
              </a:xfrm>
              <a:prstGeom prst="rtTriangle">
                <a:avLst/>
              </a:prstGeom>
              <a:solidFill>
                <a:srgbClr val="242D66"/>
              </a:solidFill>
              <a:ln>
                <a:solidFill>
                  <a:srgbClr val="242D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0396A6-EC29-49FE-9AF6-46E784690F90}"/>
                  </a:ext>
                </a:extLst>
              </p:cNvPr>
              <p:cNvSpPr/>
              <p:nvPr userDrawn="1"/>
            </p:nvSpPr>
            <p:spPr>
              <a:xfrm flipV="1">
                <a:off x="11996058" y="2002834"/>
                <a:ext cx="182880" cy="4114800"/>
              </a:xfrm>
              <a:prstGeom prst="rect">
                <a:avLst/>
              </a:prstGeom>
              <a:solidFill>
                <a:srgbClr val="242D66"/>
              </a:solidFill>
              <a:ln>
                <a:solidFill>
                  <a:srgbClr val="242D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038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56B0-AAF9-45D6-9ABE-04B07D4D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4A37B-8F89-4A91-AA6C-06ABB70D2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FD040-DECF-48DB-8B38-4BDC0BD2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E396-5EE0-204F-BF3B-5139F0A5F050}" type="slidenum">
              <a:rPr lang="en-LK" smtClean="0"/>
              <a:t>‹#›</a:t>
            </a:fld>
            <a:endParaRPr lang="en-L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F8E34E-6ECD-4ADC-9FDA-02FF1ADB8842}"/>
              </a:ext>
            </a:extLst>
          </p:cNvPr>
          <p:cNvSpPr/>
          <p:nvPr/>
        </p:nvSpPr>
        <p:spPr>
          <a:xfrm>
            <a:off x="0" y="-1"/>
            <a:ext cx="12178942" cy="123462"/>
          </a:xfrm>
          <a:prstGeom prst="rect">
            <a:avLst/>
          </a:prstGeom>
          <a:solidFill>
            <a:srgbClr val="EA802F"/>
          </a:solidFill>
          <a:ln>
            <a:solidFill>
              <a:srgbClr val="EA8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09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449DDC9-FA9B-BC4D-915F-1FF7E9C96E31}"/>
              </a:ext>
            </a:extLst>
          </p:cNvPr>
          <p:cNvSpPr/>
          <p:nvPr userDrawn="1"/>
        </p:nvSpPr>
        <p:spPr>
          <a:xfrm>
            <a:off x="2120542" y="6232463"/>
            <a:ext cx="10058400" cy="638599"/>
          </a:xfrm>
          <a:prstGeom prst="rect">
            <a:avLst/>
          </a:prstGeom>
          <a:solidFill>
            <a:srgbClr val="242D66"/>
          </a:solidFill>
          <a:ln>
            <a:solidFill>
              <a:srgbClr val="242D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06042-80CE-413A-B700-10FFFAB0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391F6-3719-46FD-8006-E5EA2456B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10B755B-1197-4D28-9890-146AC6E1C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68355"/>
            <a:ext cx="2995749" cy="74197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5BBA9E5-83E3-4D98-985E-9D8A8CA44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1" y="6217214"/>
            <a:ext cx="1826633" cy="60350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7ACBE2-BE00-684D-AD90-4C28C65AF33E}"/>
              </a:ext>
            </a:extLst>
          </p:cNvPr>
          <p:cNvCxnSpPr/>
          <p:nvPr userDrawn="1"/>
        </p:nvCxnSpPr>
        <p:spPr>
          <a:xfrm>
            <a:off x="838200" y="1461052"/>
            <a:ext cx="105156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FFF0C2E9-3FD9-5B4F-A006-F72DA8B6ABCA}"/>
              </a:ext>
            </a:extLst>
          </p:cNvPr>
          <p:cNvSpPr txBox="1">
            <a:spLocks/>
          </p:cNvSpPr>
          <p:nvPr userDrawn="1"/>
        </p:nvSpPr>
        <p:spPr>
          <a:xfrm>
            <a:off x="2183579" y="6350051"/>
            <a:ext cx="90264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dirty="0"/>
              <a:t>Artificial Intelligence Engineer   - Stage 1       </a:t>
            </a:r>
            <a:r>
              <a:rPr lang="en-US" sz="1200" dirty="0"/>
              <a:t>|        Introduction to Python – A </a:t>
            </a:r>
            <a:r>
              <a:rPr lang="en-US" sz="1200" dirty="0" err="1"/>
              <a:t>Begineer’s</a:t>
            </a:r>
            <a:r>
              <a:rPr lang="en-US" sz="1200" dirty="0"/>
              <a:t> Guide – Part 3       |        Dr. </a:t>
            </a:r>
            <a:r>
              <a:rPr lang="en-US" sz="1200" dirty="0" err="1"/>
              <a:t>Nuwan</a:t>
            </a:r>
            <a:r>
              <a:rPr lang="en-US" sz="1200" dirty="0"/>
              <a:t> </a:t>
            </a:r>
            <a:r>
              <a:rPr lang="en-US" sz="1200" dirty="0" err="1"/>
              <a:t>Kodagoda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7323A-07B7-4168-AD98-CCCA62C16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9413"/>
            <a:ext cx="624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  <a:latin typeface="+mn-lt"/>
                <a:cs typeface="Courier New" panose="02070309020205020404" pitchFamily="49" charset="0"/>
              </a:defRPr>
            </a:lvl1pPr>
          </a:lstStyle>
          <a:p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1625282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06042-80CE-413A-B700-10FFFAB0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391F6-3719-46FD-8006-E5EA2456B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59F2B-BEC0-4D6C-8279-80D1F8042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4561" y="6369413"/>
            <a:ext cx="9026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/>
                </a:solidFill>
                <a:latin typeface="+mn-lt"/>
                <a:cs typeface="Courier New" panose="02070309020205020404" pitchFamily="49" charset="0"/>
              </a:defRPr>
            </a:lvl1pPr>
          </a:lstStyle>
          <a:p>
            <a:endParaRPr lang="en-L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7323A-07B7-4168-AD98-CCCA62C16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9413"/>
            <a:ext cx="624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  <a:latin typeface="+mn-lt"/>
                <a:cs typeface="Courier New" panose="02070309020205020404" pitchFamily="49" charset="0"/>
              </a:defRPr>
            </a:lvl1pPr>
          </a:lstStyle>
          <a:p>
            <a:endParaRPr lang="en-LK" dirty="0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10B755B-1197-4D28-9890-146AC6E1C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68355"/>
            <a:ext cx="2995749" cy="74197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5BBA9E5-83E3-4D98-985E-9D8A8CA44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1" y="6217214"/>
            <a:ext cx="1826633" cy="603504"/>
          </a:xfrm>
          <a:prstGeom prst="rect">
            <a:avLst/>
          </a:prstGeom>
        </p:spPr>
      </p:pic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B3C7D07D-FFC0-454A-988F-D050B4884E5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60226" y="6196325"/>
            <a:ext cx="2362200" cy="65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37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65EC4-DFB4-E140-BC72-5EA4D4DF3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7518" y="2347382"/>
            <a:ext cx="9720263" cy="2387600"/>
          </a:xfrm>
        </p:spPr>
        <p:txBody>
          <a:bodyPr>
            <a:noAutofit/>
          </a:bodyPr>
          <a:lstStyle/>
          <a:p>
            <a:br>
              <a:rPr lang="en-LK" sz="4800" dirty="0"/>
            </a:br>
            <a:br>
              <a:rPr lang="en-LK" sz="4800" dirty="0"/>
            </a:br>
            <a:r>
              <a:rPr lang="en-LK" dirty="0"/>
              <a:t>Artificial Intelligence Engineer</a:t>
            </a:r>
            <a:br>
              <a:rPr lang="en-LK" sz="4800" dirty="0"/>
            </a:br>
            <a:br>
              <a:rPr lang="en-LK" sz="4800" dirty="0"/>
            </a:br>
            <a:r>
              <a:rPr lang="en-LK" sz="4800" dirty="0"/>
              <a:t>Introduction to Python for AI/ML</a:t>
            </a:r>
            <a:br>
              <a:rPr lang="en-LK" sz="4800" dirty="0"/>
            </a:br>
            <a:r>
              <a:rPr lang="en-LK" sz="4800" dirty="0"/>
              <a:t>A Beginners Guide – Part 2</a:t>
            </a:r>
            <a:br>
              <a:rPr lang="en-LK" sz="4800" dirty="0"/>
            </a:br>
            <a:endParaRPr lang="en-LK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6DC6DE-1986-6149-A0C7-4DF89CC08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7518" y="4457171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LK" sz="2800" dirty="0"/>
              <a:t>Dr. Nuwan Kodagoda</a:t>
            </a:r>
          </a:p>
          <a:p>
            <a:r>
              <a:rPr lang="en-LK" sz="2800" dirty="0"/>
              <a:t>Head/Department of Computer Science and Software Engineering</a:t>
            </a:r>
          </a:p>
          <a:p>
            <a:r>
              <a:rPr lang="en-LK" sz="2800" dirty="0"/>
              <a:t>Faculty of Computing</a:t>
            </a:r>
          </a:p>
          <a:p>
            <a:r>
              <a:rPr lang="en-LK" sz="2800" dirty="0"/>
              <a:t>SLIIT</a:t>
            </a:r>
          </a:p>
          <a:p>
            <a:endParaRPr lang="en-LK" sz="2800" dirty="0"/>
          </a:p>
          <a:p>
            <a:endParaRPr lang="en-LK" sz="2800" dirty="0"/>
          </a:p>
        </p:txBody>
      </p:sp>
    </p:spTree>
    <p:extLst>
      <p:ext uri="{BB962C8B-B14F-4D97-AF65-F5344CB8AC3E}">
        <p14:creationId xmlns:p14="http://schemas.microsoft.com/office/powerpoint/2010/main" val="1288450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D2F0-E02B-EE44-A334-44FCA2CBC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Using Modules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35CC6-F599-B543-B942-04BD00AA5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E396-5EE0-204F-BF3B-5139F0A5F050}" type="slidenum">
              <a:rPr lang="en-LK" smtClean="0"/>
              <a:t>10</a:t>
            </a:fld>
            <a:endParaRPr lang="en-LK"/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D9E458BF-8B7C-6F46-94EA-75635C7F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0813"/>
            <a:ext cx="4091574" cy="3866645"/>
          </a:xfrm>
          <a:custGeom>
            <a:avLst/>
            <a:gdLst>
              <a:gd name="connsiteX0" fmla="*/ 0 w 4091574"/>
              <a:gd name="connsiteY0" fmla="*/ 0 h 3866645"/>
              <a:gd name="connsiteX1" fmla="*/ 666342 w 4091574"/>
              <a:gd name="connsiteY1" fmla="*/ 0 h 3866645"/>
              <a:gd name="connsiteX2" fmla="*/ 1332684 w 4091574"/>
              <a:gd name="connsiteY2" fmla="*/ 0 h 3866645"/>
              <a:gd name="connsiteX3" fmla="*/ 1917195 w 4091574"/>
              <a:gd name="connsiteY3" fmla="*/ 0 h 3866645"/>
              <a:gd name="connsiteX4" fmla="*/ 2542621 w 4091574"/>
              <a:gd name="connsiteY4" fmla="*/ 0 h 3866645"/>
              <a:gd name="connsiteX5" fmla="*/ 3086216 w 4091574"/>
              <a:gd name="connsiteY5" fmla="*/ 0 h 3866645"/>
              <a:gd name="connsiteX6" fmla="*/ 4091574 w 4091574"/>
              <a:gd name="connsiteY6" fmla="*/ 0 h 3866645"/>
              <a:gd name="connsiteX7" fmla="*/ 4091574 w 4091574"/>
              <a:gd name="connsiteY7" fmla="*/ 629711 h 3866645"/>
              <a:gd name="connsiteX8" fmla="*/ 4091574 w 4091574"/>
              <a:gd name="connsiteY8" fmla="*/ 1104756 h 3866645"/>
              <a:gd name="connsiteX9" fmla="*/ 4091574 w 4091574"/>
              <a:gd name="connsiteY9" fmla="*/ 1541134 h 3866645"/>
              <a:gd name="connsiteX10" fmla="*/ 4091574 w 4091574"/>
              <a:gd name="connsiteY10" fmla="*/ 2016179 h 3866645"/>
              <a:gd name="connsiteX11" fmla="*/ 4091574 w 4091574"/>
              <a:gd name="connsiteY11" fmla="*/ 2529891 h 3866645"/>
              <a:gd name="connsiteX12" fmla="*/ 4091574 w 4091574"/>
              <a:gd name="connsiteY12" fmla="*/ 3082268 h 3866645"/>
              <a:gd name="connsiteX13" fmla="*/ 4091574 w 4091574"/>
              <a:gd name="connsiteY13" fmla="*/ 3866645 h 3866645"/>
              <a:gd name="connsiteX14" fmla="*/ 3425232 w 4091574"/>
              <a:gd name="connsiteY14" fmla="*/ 3866645 h 3866645"/>
              <a:gd name="connsiteX15" fmla="*/ 2840721 w 4091574"/>
              <a:gd name="connsiteY15" fmla="*/ 3866645 h 3866645"/>
              <a:gd name="connsiteX16" fmla="*/ 2256211 w 4091574"/>
              <a:gd name="connsiteY16" fmla="*/ 3866645 h 3866645"/>
              <a:gd name="connsiteX17" fmla="*/ 1671700 w 4091574"/>
              <a:gd name="connsiteY17" fmla="*/ 3866645 h 3866645"/>
              <a:gd name="connsiteX18" fmla="*/ 1087190 w 4091574"/>
              <a:gd name="connsiteY18" fmla="*/ 3866645 h 3866645"/>
              <a:gd name="connsiteX19" fmla="*/ 543595 w 4091574"/>
              <a:gd name="connsiteY19" fmla="*/ 3866645 h 3866645"/>
              <a:gd name="connsiteX20" fmla="*/ 0 w 4091574"/>
              <a:gd name="connsiteY20" fmla="*/ 3866645 h 3866645"/>
              <a:gd name="connsiteX21" fmla="*/ 0 w 4091574"/>
              <a:gd name="connsiteY21" fmla="*/ 3314267 h 3866645"/>
              <a:gd name="connsiteX22" fmla="*/ 0 w 4091574"/>
              <a:gd name="connsiteY22" fmla="*/ 2723223 h 3866645"/>
              <a:gd name="connsiteX23" fmla="*/ 0 w 4091574"/>
              <a:gd name="connsiteY23" fmla="*/ 2132179 h 3866645"/>
              <a:gd name="connsiteX24" fmla="*/ 0 w 4091574"/>
              <a:gd name="connsiteY24" fmla="*/ 1502468 h 3866645"/>
              <a:gd name="connsiteX25" fmla="*/ 0 w 4091574"/>
              <a:gd name="connsiteY25" fmla="*/ 950090 h 3866645"/>
              <a:gd name="connsiteX26" fmla="*/ 0 w 4091574"/>
              <a:gd name="connsiteY26" fmla="*/ 0 h 386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91574" h="3866645" fill="none" extrusionOk="0">
                <a:moveTo>
                  <a:pt x="0" y="0"/>
                </a:moveTo>
                <a:cubicBezTo>
                  <a:pt x="183204" y="-373"/>
                  <a:pt x="343357" y="26205"/>
                  <a:pt x="666342" y="0"/>
                </a:cubicBezTo>
                <a:cubicBezTo>
                  <a:pt x="989327" y="-26205"/>
                  <a:pt x="1143762" y="25365"/>
                  <a:pt x="1332684" y="0"/>
                </a:cubicBezTo>
                <a:cubicBezTo>
                  <a:pt x="1521606" y="-25365"/>
                  <a:pt x="1650588" y="54464"/>
                  <a:pt x="1917195" y="0"/>
                </a:cubicBezTo>
                <a:cubicBezTo>
                  <a:pt x="2183802" y="-54464"/>
                  <a:pt x="2399412" y="12458"/>
                  <a:pt x="2542621" y="0"/>
                </a:cubicBezTo>
                <a:cubicBezTo>
                  <a:pt x="2685830" y="-12458"/>
                  <a:pt x="2938238" y="51031"/>
                  <a:pt x="3086216" y="0"/>
                </a:cubicBezTo>
                <a:cubicBezTo>
                  <a:pt x="3234194" y="-51031"/>
                  <a:pt x="3805086" y="88853"/>
                  <a:pt x="4091574" y="0"/>
                </a:cubicBezTo>
                <a:cubicBezTo>
                  <a:pt x="4097498" y="226683"/>
                  <a:pt x="4061767" y="356045"/>
                  <a:pt x="4091574" y="629711"/>
                </a:cubicBezTo>
                <a:cubicBezTo>
                  <a:pt x="4121381" y="903377"/>
                  <a:pt x="4067550" y="1007104"/>
                  <a:pt x="4091574" y="1104756"/>
                </a:cubicBezTo>
                <a:cubicBezTo>
                  <a:pt x="4115598" y="1202409"/>
                  <a:pt x="4050169" y="1448488"/>
                  <a:pt x="4091574" y="1541134"/>
                </a:cubicBezTo>
                <a:cubicBezTo>
                  <a:pt x="4132979" y="1633780"/>
                  <a:pt x="4068578" y="1904719"/>
                  <a:pt x="4091574" y="2016179"/>
                </a:cubicBezTo>
                <a:cubicBezTo>
                  <a:pt x="4114570" y="2127640"/>
                  <a:pt x="4064022" y="2369684"/>
                  <a:pt x="4091574" y="2529891"/>
                </a:cubicBezTo>
                <a:cubicBezTo>
                  <a:pt x="4119126" y="2690098"/>
                  <a:pt x="4026453" y="2857429"/>
                  <a:pt x="4091574" y="3082268"/>
                </a:cubicBezTo>
                <a:cubicBezTo>
                  <a:pt x="4156695" y="3307107"/>
                  <a:pt x="4064213" y="3535651"/>
                  <a:pt x="4091574" y="3866645"/>
                </a:cubicBezTo>
                <a:cubicBezTo>
                  <a:pt x="3772822" y="3911272"/>
                  <a:pt x="3653329" y="3847318"/>
                  <a:pt x="3425232" y="3866645"/>
                </a:cubicBezTo>
                <a:cubicBezTo>
                  <a:pt x="3197135" y="3885972"/>
                  <a:pt x="3020834" y="3815301"/>
                  <a:pt x="2840721" y="3866645"/>
                </a:cubicBezTo>
                <a:cubicBezTo>
                  <a:pt x="2660608" y="3917989"/>
                  <a:pt x="2456416" y="3820798"/>
                  <a:pt x="2256211" y="3866645"/>
                </a:cubicBezTo>
                <a:cubicBezTo>
                  <a:pt x="2056006" y="3912492"/>
                  <a:pt x="1809307" y="3822202"/>
                  <a:pt x="1671700" y="3866645"/>
                </a:cubicBezTo>
                <a:cubicBezTo>
                  <a:pt x="1534093" y="3911088"/>
                  <a:pt x="1303111" y="3804266"/>
                  <a:pt x="1087190" y="3866645"/>
                </a:cubicBezTo>
                <a:cubicBezTo>
                  <a:pt x="871269" y="3929024"/>
                  <a:pt x="804485" y="3812405"/>
                  <a:pt x="543595" y="3866645"/>
                </a:cubicBezTo>
                <a:cubicBezTo>
                  <a:pt x="282706" y="3920885"/>
                  <a:pt x="225669" y="3854932"/>
                  <a:pt x="0" y="3866645"/>
                </a:cubicBezTo>
                <a:cubicBezTo>
                  <a:pt x="-7538" y="3691755"/>
                  <a:pt x="19195" y="3491639"/>
                  <a:pt x="0" y="3314267"/>
                </a:cubicBezTo>
                <a:cubicBezTo>
                  <a:pt x="-19195" y="3136895"/>
                  <a:pt x="58106" y="2884697"/>
                  <a:pt x="0" y="2723223"/>
                </a:cubicBezTo>
                <a:cubicBezTo>
                  <a:pt x="-58106" y="2561749"/>
                  <a:pt x="40307" y="2338648"/>
                  <a:pt x="0" y="2132179"/>
                </a:cubicBezTo>
                <a:cubicBezTo>
                  <a:pt x="-40307" y="1925710"/>
                  <a:pt x="67209" y="1675697"/>
                  <a:pt x="0" y="1502468"/>
                </a:cubicBezTo>
                <a:cubicBezTo>
                  <a:pt x="-67209" y="1329239"/>
                  <a:pt x="7315" y="1127217"/>
                  <a:pt x="0" y="950090"/>
                </a:cubicBezTo>
                <a:cubicBezTo>
                  <a:pt x="-7315" y="772963"/>
                  <a:pt x="67999" y="251740"/>
                  <a:pt x="0" y="0"/>
                </a:cubicBezTo>
                <a:close/>
              </a:path>
              <a:path w="4091574" h="3866645" stroke="0" extrusionOk="0">
                <a:moveTo>
                  <a:pt x="0" y="0"/>
                </a:moveTo>
                <a:cubicBezTo>
                  <a:pt x="136110" y="-57114"/>
                  <a:pt x="379931" y="18181"/>
                  <a:pt x="543595" y="0"/>
                </a:cubicBezTo>
                <a:cubicBezTo>
                  <a:pt x="707259" y="-18181"/>
                  <a:pt x="904680" y="5785"/>
                  <a:pt x="1005358" y="0"/>
                </a:cubicBezTo>
                <a:cubicBezTo>
                  <a:pt x="1106036" y="-5785"/>
                  <a:pt x="1392064" y="54546"/>
                  <a:pt x="1671700" y="0"/>
                </a:cubicBezTo>
                <a:cubicBezTo>
                  <a:pt x="1951336" y="-54546"/>
                  <a:pt x="2037660" y="57095"/>
                  <a:pt x="2215295" y="0"/>
                </a:cubicBezTo>
                <a:cubicBezTo>
                  <a:pt x="2392930" y="-57095"/>
                  <a:pt x="2497704" y="60905"/>
                  <a:pt x="2758890" y="0"/>
                </a:cubicBezTo>
                <a:cubicBezTo>
                  <a:pt x="3020076" y="-60905"/>
                  <a:pt x="3128726" y="21595"/>
                  <a:pt x="3425232" y="0"/>
                </a:cubicBezTo>
                <a:cubicBezTo>
                  <a:pt x="3721738" y="-21595"/>
                  <a:pt x="3767144" y="22396"/>
                  <a:pt x="4091574" y="0"/>
                </a:cubicBezTo>
                <a:cubicBezTo>
                  <a:pt x="4142611" y="220268"/>
                  <a:pt x="4062685" y="488103"/>
                  <a:pt x="4091574" y="629711"/>
                </a:cubicBezTo>
                <a:cubicBezTo>
                  <a:pt x="4120463" y="771319"/>
                  <a:pt x="4064723" y="977972"/>
                  <a:pt x="4091574" y="1104756"/>
                </a:cubicBezTo>
                <a:cubicBezTo>
                  <a:pt x="4118425" y="1231541"/>
                  <a:pt x="4045063" y="1468110"/>
                  <a:pt x="4091574" y="1579801"/>
                </a:cubicBezTo>
                <a:cubicBezTo>
                  <a:pt x="4138085" y="1691493"/>
                  <a:pt x="4087372" y="1977502"/>
                  <a:pt x="4091574" y="2132179"/>
                </a:cubicBezTo>
                <a:cubicBezTo>
                  <a:pt x="4095776" y="2286856"/>
                  <a:pt x="4064465" y="2467203"/>
                  <a:pt x="4091574" y="2723223"/>
                </a:cubicBezTo>
                <a:cubicBezTo>
                  <a:pt x="4118683" y="2979243"/>
                  <a:pt x="4063441" y="2961649"/>
                  <a:pt x="4091574" y="3159601"/>
                </a:cubicBezTo>
                <a:cubicBezTo>
                  <a:pt x="4119707" y="3357553"/>
                  <a:pt x="4088873" y="3576922"/>
                  <a:pt x="4091574" y="3866645"/>
                </a:cubicBezTo>
                <a:cubicBezTo>
                  <a:pt x="3911867" y="3899248"/>
                  <a:pt x="3735173" y="3848598"/>
                  <a:pt x="3507063" y="3866645"/>
                </a:cubicBezTo>
                <a:cubicBezTo>
                  <a:pt x="3278953" y="3884692"/>
                  <a:pt x="3093960" y="3822819"/>
                  <a:pt x="2922553" y="3866645"/>
                </a:cubicBezTo>
                <a:cubicBezTo>
                  <a:pt x="2751146" y="3910471"/>
                  <a:pt x="2454510" y="3794223"/>
                  <a:pt x="2256211" y="3866645"/>
                </a:cubicBezTo>
                <a:cubicBezTo>
                  <a:pt x="2057912" y="3939067"/>
                  <a:pt x="1804475" y="3830579"/>
                  <a:pt x="1671700" y="3866645"/>
                </a:cubicBezTo>
                <a:cubicBezTo>
                  <a:pt x="1538925" y="3902711"/>
                  <a:pt x="1337837" y="3845337"/>
                  <a:pt x="1209937" y="3866645"/>
                </a:cubicBezTo>
                <a:cubicBezTo>
                  <a:pt x="1082037" y="3887953"/>
                  <a:pt x="904487" y="3813205"/>
                  <a:pt x="707258" y="3866645"/>
                </a:cubicBezTo>
                <a:cubicBezTo>
                  <a:pt x="510029" y="3920085"/>
                  <a:pt x="230547" y="3808652"/>
                  <a:pt x="0" y="3866645"/>
                </a:cubicBezTo>
                <a:cubicBezTo>
                  <a:pt x="-36660" y="3657460"/>
                  <a:pt x="48877" y="3447005"/>
                  <a:pt x="0" y="3314267"/>
                </a:cubicBezTo>
                <a:cubicBezTo>
                  <a:pt x="-48877" y="3181529"/>
                  <a:pt x="61351" y="2898893"/>
                  <a:pt x="0" y="2761889"/>
                </a:cubicBezTo>
                <a:cubicBezTo>
                  <a:pt x="-61351" y="2624885"/>
                  <a:pt x="9704" y="2486889"/>
                  <a:pt x="0" y="2248178"/>
                </a:cubicBezTo>
                <a:cubicBezTo>
                  <a:pt x="-9704" y="2009467"/>
                  <a:pt x="31273" y="1911611"/>
                  <a:pt x="0" y="1811799"/>
                </a:cubicBezTo>
                <a:cubicBezTo>
                  <a:pt x="-31273" y="1711987"/>
                  <a:pt x="745" y="1526758"/>
                  <a:pt x="0" y="1375421"/>
                </a:cubicBezTo>
                <a:cubicBezTo>
                  <a:pt x="-745" y="1224084"/>
                  <a:pt x="43975" y="985453"/>
                  <a:pt x="0" y="784377"/>
                </a:cubicBezTo>
                <a:cubicBezTo>
                  <a:pt x="-43975" y="583301"/>
                  <a:pt x="68354" y="322243"/>
                  <a:pt x="0" y="0"/>
                </a:cubicBezTo>
                <a:close/>
              </a:path>
            </a:pathLst>
          </a:custGeom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77CA952-BBD2-944E-87E3-F4B96567E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322" y="2357097"/>
            <a:ext cx="4279900" cy="13081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9260A6A-3280-C842-9728-3404C0A9C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322" y="4344670"/>
            <a:ext cx="5295900" cy="850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DBD3CF-7DF5-584C-921A-A8D3E1D1E824}"/>
              </a:ext>
            </a:extLst>
          </p:cNvPr>
          <p:cNvSpPr txBox="1"/>
          <p:nvPr/>
        </p:nvSpPr>
        <p:spPr>
          <a:xfrm>
            <a:off x="2184400" y="5467458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LK" dirty="0"/>
              <a:t>est.py</a:t>
            </a:r>
          </a:p>
        </p:txBody>
      </p:sp>
    </p:spTree>
    <p:extLst>
      <p:ext uri="{BB962C8B-B14F-4D97-AF65-F5344CB8AC3E}">
        <p14:creationId xmlns:p14="http://schemas.microsoft.com/office/powerpoint/2010/main" val="2180878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00387-5A7A-D14D-899A-3FCC56D04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Using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FD5B0-F6FC-1F49-A4D7-06A556B12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E396-5EE0-204F-BF3B-5139F0A5F050}" type="slidenum">
              <a:rPr lang="en-LK" smtClean="0"/>
              <a:t>11</a:t>
            </a:fld>
            <a:endParaRPr lang="en-LK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ABF19C-D9BF-A844-8F16-EC1D0F3B1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3" y="1931625"/>
            <a:ext cx="5696908" cy="2447335"/>
          </a:xfrm>
          <a:custGeom>
            <a:avLst/>
            <a:gdLst>
              <a:gd name="connsiteX0" fmla="*/ 0 w 5696908"/>
              <a:gd name="connsiteY0" fmla="*/ 0 h 2447335"/>
              <a:gd name="connsiteX1" fmla="*/ 398784 w 5696908"/>
              <a:gd name="connsiteY1" fmla="*/ 0 h 2447335"/>
              <a:gd name="connsiteX2" fmla="*/ 1025443 w 5696908"/>
              <a:gd name="connsiteY2" fmla="*/ 0 h 2447335"/>
              <a:gd name="connsiteX3" fmla="*/ 1538165 w 5696908"/>
              <a:gd name="connsiteY3" fmla="*/ 0 h 2447335"/>
              <a:gd name="connsiteX4" fmla="*/ 2107856 w 5696908"/>
              <a:gd name="connsiteY4" fmla="*/ 0 h 2447335"/>
              <a:gd name="connsiteX5" fmla="*/ 2791485 w 5696908"/>
              <a:gd name="connsiteY5" fmla="*/ 0 h 2447335"/>
              <a:gd name="connsiteX6" fmla="*/ 3247238 w 5696908"/>
              <a:gd name="connsiteY6" fmla="*/ 0 h 2447335"/>
              <a:gd name="connsiteX7" fmla="*/ 3873897 w 5696908"/>
              <a:gd name="connsiteY7" fmla="*/ 0 h 2447335"/>
              <a:gd name="connsiteX8" fmla="*/ 4329650 w 5696908"/>
              <a:gd name="connsiteY8" fmla="*/ 0 h 2447335"/>
              <a:gd name="connsiteX9" fmla="*/ 4899341 w 5696908"/>
              <a:gd name="connsiteY9" fmla="*/ 0 h 2447335"/>
              <a:gd name="connsiteX10" fmla="*/ 5696908 w 5696908"/>
              <a:gd name="connsiteY10" fmla="*/ 0 h 2447335"/>
              <a:gd name="connsiteX11" fmla="*/ 5696908 w 5696908"/>
              <a:gd name="connsiteY11" fmla="*/ 416047 h 2447335"/>
              <a:gd name="connsiteX12" fmla="*/ 5696908 w 5696908"/>
              <a:gd name="connsiteY12" fmla="*/ 954461 h 2447335"/>
              <a:gd name="connsiteX13" fmla="*/ 5696908 w 5696908"/>
              <a:gd name="connsiteY13" fmla="*/ 1443928 h 2447335"/>
              <a:gd name="connsiteX14" fmla="*/ 5696908 w 5696908"/>
              <a:gd name="connsiteY14" fmla="*/ 1982341 h 2447335"/>
              <a:gd name="connsiteX15" fmla="*/ 5696908 w 5696908"/>
              <a:gd name="connsiteY15" fmla="*/ 2447335 h 2447335"/>
              <a:gd name="connsiteX16" fmla="*/ 5184186 w 5696908"/>
              <a:gd name="connsiteY16" fmla="*/ 2447335 h 2447335"/>
              <a:gd name="connsiteX17" fmla="*/ 4671465 w 5696908"/>
              <a:gd name="connsiteY17" fmla="*/ 2447335 h 2447335"/>
              <a:gd name="connsiteX18" fmla="*/ 4044805 w 5696908"/>
              <a:gd name="connsiteY18" fmla="*/ 2447335 h 2447335"/>
              <a:gd name="connsiteX19" fmla="*/ 3475114 w 5696908"/>
              <a:gd name="connsiteY19" fmla="*/ 2447335 h 2447335"/>
              <a:gd name="connsiteX20" fmla="*/ 2791485 w 5696908"/>
              <a:gd name="connsiteY20" fmla="*/ 2447335 h 2447335"/>
              <a:gd name="connsiteX21" fmla="*/ 2107856 w 5696908"/>
              <a:gd name="connsiteY21" fmla="*/ 2447335 h 2447335"/>
              <a:gd name="connsiteX22" fmla="*/ 1481196 w 5696908"/>
              <a:gd name="connsiteY22" fmla="*/ 2447335 h 2447335"/>
              <a:gd name="connsiteX23" fmla="*/ 854536 w 5696908"/>
              <a:gd name="connsiteY23" fmla="*/ 2447335 h 2447335"/>
              <a:gd name="connsiteX24" fmla="*/ 0 w 5696908"/>
              <a:gd name="connsiteY24" fmla="*/ 2447335 h 2447335"/>
              <a:gd name="connsiteX25" fmla="*/ 0 w 5696908"/>
              <a:gd name="connsiteY25" fmla="*/ 2006815 h 2447335"/>
              <a:gd name="connsiteX26" fmla="*/ 0 w 5696908"/>
              <a:gd name="connsiteY26" fmla="*/ 1517348 h 2447335"/>
              <a:gd name="connsiteX27" fmla="*/ 0 w 5696908"/>
              <a:gd name="connsiteY27" fmla="*/ 1027881 h 2447335"/>
              <a:gd name="connsiteX28" fmla="*/ 0 w 5696908"/>
              <a:gd name="connsiteY28" fmla="*/ 611834 h 2447335"/>
              <a:gd name="connsiteX29" fmla="*/ 0 w 5696908"/>
              <a:gd name="connsiteY29" fmla="*/ 0 h 244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96908" h="2447335" fill="none" extrusionOk="0">
                <a:moveTo>
                  <a:pt x="0" y="0"/>
                </a:moveTo>
                <a:cubicBezTo>
                  <a:pt x="89678" y="-17395"/>
                  <a:pt x="306822" y="12957"/>
                  <a:pt x="398784" y="0"/>
                </a:cubicBezTo>
                <a:cubicBezTo>
                  <a:pt x="490746" y="-12957"/>
                  <a:pt x="752720" y="703"/>
                  <a:pt x="1025443" y="0"/>
                </a:cubicBezTo>
                <a:cubicBezTo>
                  <a:pt x="1298166" y="-703"/>
                  <a:pt x="1389736" y="21439"/>
                  <a:pt x="1538165" y="0"/>
                </a:cubicBezTo>
                <a:cubicBezTo>
                  <a:pt x="1686594" y="-21439"/>
                  <a:pt x="1880066" y="758"/>
                  <a:pt x="2107856" y="0"/>
                </a:cubicBezTo>
                <a:cubicBezTo>
                  <a:pt x="2335646" y="-758"/>
                  <a:pt x="2482697" y="39448"/>
                  <a:pt x="2791485" y="0"/>
                </a:cubicBezTo>
                <a:cubicBezTo>
                  <a:pt x="3100273" y="-39448"/>
                  <a:pt x="3125474" y="17636"/>
                  <a:pt x="3247238" y="0"/>
                </a:cubicBezTo>
                <a:cubicBezTo>
                  <a:pt x="3369002" y="-17636"/>
                  <a:pt x="3642331" y="43364"/>
                  <a:pt x="3873897" y="0"/>
                </a:cubicBezTo>
                <a:cubicBezTo>
                  <a:pt x="4105463" y="-43364"/>
                  <a:pt x="4171173" y="4562"/>
                  <a:pt x="4329650" y="0"/>
                </a:cubicBezTo>
                <a:cubicBezTo>
                  <a:pt x="4488127" y="-4562"/>
                  <a:pt x="4738521" y="47129"/>
                  <a:pt x="4899341" y="0"/>
                </a:cubicBezTo>
                <a:cubicBezTo>
                  <a:pt x="5060161" y="-47129"/>
                  <a:pt x="5304963" y="28893"/>
                  <a:pt x="5696908" y="0"/>
                </a:cubicBezTo>
                <a:cubicBezTo>
                  <a:pt x="5712174" y="119218"/>
                  <a:pt x="5674393" y="286083"/>
                  <a:pt x="5696908" y="416047"/>
                </a:cubicBezTo>
                <a:cubicBezTo>
                  <a:pt x="5719423" y="546011"/>
                  <a:pt x="5674915" y="785327"/>
                  <a:pt x="5696908" y="954461"/>
                </a:cubicBezTo>
                <a:cubicBezTo>
                  <a:pt x="5718901" y="1123595"/>
                  <a:pt x="5671876" y="1259980"/>
                  <a:pt x="5696908" y="1443928"/>
                </a:cubicBezTo>
                <a:cubicBezTo>
                  <a:pt x="5721940" y="1627876"/>
                  <a:pt x="5662915" y="1757671"/>
                  <a:pt x="5696908" y="1982341"/>
                </a:cubicBezTo>
                <a:cubicBezTo>
                  <a:pt x="5730901" y="2207011"/>
                  <a:pt x="5680190" y="2251462"/>
                  <a:pt x="5696908" y="2447335"/>
                </a:cubicBezTo>
                <a:cubicBezTo>
                  <a:pt x="5579655" y="2506272"/>
                  <a:pt x="5399995" y="2409550"/>
                  <a:pt x="5184186" y="2447335"/>
                </a:cubicBezTo>
                <a:cubicBezTo>
                  <a:pt x="4968377" y="2485120"/>
                  <a:pt x="4834019" y="2443096"/>
                  <a:pt x="4671465" y="2447335"/>
                </a:cubicBezTo>
                <a:cubicBezTo>
                  <a:pt x="4508911" y="2451574"/>
                  <a:pt x="4220854" y="2403597"/>
                  <a:pt x="4044805" y="2447335"/>
                </a:cubicBezTo>
                <a:cubicBezTo>
                  <a:pt x="3868756" y="2491073"/>
                  <a:pt x="3734419" y="2424509"/>
                  <a:pt x="3475114" y="2447335"/>
                </a:cubicBezTo>
                <a:cubicBezTo>
                  <a:pt x="3215809" y="2470161"/>
                  <a:pt x="3060691" y="2430985"/>
                  <a:pt x="2791485" y="2447335"/>
                </a:cubicBezTo>
                <a:cubicBezTo>
                  <a:pt x="2522279" y="2463685"/>
                  <a:pt x="2405605" y="2431213"/>
                  <a:pt x="2107856" y="2447335"/>
                </a:cubicBezTo>
                <a:cubicBezTo>
                  <a:pt x="1810107" y="2463457"/>
                  <a:pt x="1718408" y="2387269"/>
                  <a:pt x="1481196" y="2447335"/>
                </a:cubicBezTo>
                <a:cubicBezTo>
                  <a:pt x="1243984" y="2507401"/>
                  <a:pt x="1072679" y="2415270"/>
                  <a:pt x="854536" y="2447335"/>
                </a:cubicBezTo>
                <a:cubicBezTo>
                  <a:pt x="636393" y="2479400"/>
                  <a:pt x="276928" y="2368921"/>
                  <a:pt x="0" y="2447335"/>
                </a:cubicBezTo>
                <a:cubicBezTo>
                  <a:pt x="-30664" y="2244437"/>
                  <a:pt x="15404" y="2097150"/>
                  <a:pt x="0" y="2006815"/>
                </a:cubicBezTo>
                <a:cubicBezTo>
                  <a:pt x="-15404" y="1916480"/>
                  <a:pt x="25700" y="1703484"/>
                  <a:pt x="0" y="1517348"/>
                </a:cubicBezTo>
                <a:cubicBezTo>
                  <a:pt x="-25700" y="1331212"/>
                  <a:pt x="48916" y="1217395"/>
                  <a:pt x="0" y="1027881"/>
                </a:cubicBezTo>
                <a:cubicBezTo>
                  <a:pt x="-48916" y="838367"/>
                  <a:pt x="29510" y="796668"/>
                  <a:pt x="0" y="611834"/>
                </a:cubicBezTo>
                <a:cubicBezTo>
                  <a:pt x="-29510" y="427000"/>
                  <a:pt x="64923" y="152118"/>
                  <a:pt x="0" y="0"/>
                </a:cubicBezTo>
                <a:close/>
              </a:path>
              <a:path w="5696908" h="2447335" stroke="0" extrusionOk="0">
                <a:moveTo>
                  <a:pt x="0" y="0"/>
                </a:moveTo>
                <a:cubicBezTo>
                  <a:pt x="236636" y="-46659"/>
                  <a:pt x="287403" y="1296"/>
                  <a:pt x="512722" y="0"/>
                </a:cubicBezTo>
                <a:cubicBezTo>
                  <a:pt x="738041" y="-1296"/>
                  <a:pt x="717152" y="37620"/>
                  <a:pt x="911505" y="0"/>
                </a:cubicBezTo>
                <a:cubicBezTo>
                  <a:pt x="1105858" y="-37620"/>
                  <a:pt x="1384288" y="4117"/>
                  <a:pt x="1595134" y="0"/>
                </a:cubicBezTo>
                <a:cubicBezTo>
                  <a:pt x="1805980" y="-4117"/>
                  <a:pt x="1954835" y="45704"/>
                  <a:pt x="2107856" y="0"/>
                </a:cubicBezTo>
                <a:cubicBezTo>
                  <a:pt x="2260877" y="-45704"/>
                  <a:pt x="2392873" y="18502"/>
                  <a:pt x="2620578" y="0"/>
                </a:cubicBezTo>
                <a:cubicBezTo>
                  <a:pt x="2848283" y="-18502"/>
                  <a:pt x="3039453" y="37052"/>
                  <a:pt x="3304207" y="0"/>
                </a:cubicBezTo>
                <a:cubicBezTo>
                  <a:pt x="3568961" y="-37052"/>
                  <a:pt x="3601172" y="10107"/>
                  <a:pt x="3759959" y="0"/>
                </a:cubicBezTo>
                <a:cubicBezTo>
                  <a:pt x="3918746" y="-10107"/>
                  <a:pt x="4137689" y="34123"/>
                  <a:pt x="4443588" y="0"/>
                </a:cubicBezTo>
                <a:cubicBezTo>
                  <a:pt x="4749487" y="-34123"/>
                  <a:pt x="4885612" y="10136"/>
                  <a:pt x="5127217" y="0"/>
                </a:cubicBezTo>
                <a:cubicBezTo>
                  <a:pt x="5368822" y="-10136"/>
                  <a:pt x="5539235" y="22016"/>
                  <a:pt x="5696908" y="0"/>
                </a:cubicBezTo>
                <a:cubicBezTo>
                  <a:pt x="5703946" y="224806"/>
                  <a:pt x="5675381" y="406906"/>
                  <a:pt x="5696908" y="538414"/>
                </a:cubicBezTo>
                <a:cubicBezTo>
                  <a:pt x="5718435" y="669922"/>
                  <a:pt x="5694688" y="915348"/>
                  <a:pt x="5696908" y="1052354"/>
                </a:cubicBezTo>
                <a:cubicBezTo>
                  <a:pt x="5699128" y="1189360"/>
                  <a:pt x="5686247" y="1279461"/>
                  <a:pt x="5696908" y="1468401"/>
                </a:cubicBezTo>
                <a:cubicBezTo>
                  <a:pt x="5707569" y="1657341"/>
                  <a:pt x="5691408" y="1820292"/>
                  <a:pt x="5696908" y="1957868"/>
                </a:cubicBezTo>
                <a:cubicBezTo>
                  <a:pt x="5702408" y="2095444"/>
                  <a:pt x="5680821" y="2258060"/>
                  <a:pt x="5696908" y="2447335"/>
                </a:cubicBezTo>
                <a:cubicBezTo>
                  <a:pt x="5513912" y="2473592"/>
                  <a:pt x="5362030" y="2438262"/>
                  <a:pt x="5127217" y="2447335"/>
                </a:cubicBezTo>
                <a:cubicBezTo>
                  <a:pt x="4892404" y="2456408"/>
                  <a:pt x="4643480" y="2399270"/>
                  <a:pt x="4443588" y="2447335"/>
                </a:cubicBezTo>
                <a:cubicBezTo>
                  <a:pt x="4243696" y="2495400"/>
                  <a:pt x="4081055" y="2419234"/>
                  <a:pt x="3873897" y="2447335"/>
                </a:cubicBezTo>
                <a:cubicBezTo>
                  <a:pt x="3666739" y="2475436"/>
                  <a:pt x="3581602" y="2440706"/>
                  <a:pt x="3475114" y="2447335"/>
                </a:cubicBezTo>
                <a:cubicBezTo>
                  <a:pt x="3368626" y="2453964"/>
                  <a:pt x="3158224" y="2425565"/>
                  <a:pt x="3019361" y="2447335"/>
                </a:cubicBezTo>
                <a:cubicBezTo>
                  <a:pt x="2880498" y="2469105"/>
                  <a:pt x="2626665" y="2446240"/>
                  <a:pt x="2335732" y="2447335"/>
                </a:cubicBezTo>
                <a:cubicBezTo>
                  <a:pt x="2044799" y="2448430"/>
                  <a:pt x="1983652" y="2421815"/>
                  <a:pt x="1766041" y="2447335"/>
                </a:cubicBezTo>
                <a:cubicBezTo>
                  <a:pt x="1548430" y="2472855"/>
                  <a:pt x="1455102" y="2437793"/>
                  <a:pt x="1310289" y="2447335"/>
                </a:cubicBezTo>
                <a:cubicBezTo>
                  <a:pt x="1165476" y="2456877"/>
                  <a:pt x="977849" y="2407558"/>
                  <a:pt x="740598" y="2447335"/>
                </a:cubicBezTo>
                <a:cubicBezTo>
                  <a:pt x="503347" y="2487112"/>
                  <a:pt x="354958" y="2360944"/>
                  <a:pt x="0" y="2447335"/>
                </a:cubicBezTo>
                <a:cubicBezTo>
                  <a:pt x="-42850" y="2297181"/>
                  <a:pt x="14224" y="2181523"/>
                  <a:pt x="0" y="2031288"/>
                </a:cubicBezTo>
                <a:cubicBezTo>
                  <a:pt x="-14224" y="1881053"/>
                  <a:pt x="58046" y="1761595"/>
                  <a:pt x="0" y="1517348"/>
                </a:cubicBezTo>
                <a:cubicBezTo>
                  <a:pt x="-58046" y="1273101"/>
                  <a:pt x="23110" y="1268398"/>
                  <a:pt x="0" y="1076827"/>
                </a:cubicBezTo>
                <a:cubicBezTo>
                  <a:pt x="-23110" y="885256"/>
                  <a:pt x="10722" y="691366"/>
                  <a:pt x="0" y="538414"/>
                </a:cubicBezTo>
                <a:cubicBezTo>
                  <a:pt x="-10722" y="385462"/>
                  <a:pt x="32766" y="123935"/>
                  <a:pt x="0" y="0"/>
                </a:cubicBezTo>
                <a:close/>
              </a:path>
            </a:pathLst>
          </a:custGeom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775D1E-2A6F-E642-8A4A-012064569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979" y="1809705"/>
            <a:ext cx="5105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65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41CF9-683E-8C45-8AA8-A8CA2ABD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Using Jupiter Notebooks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A1420-FD92-CB41-8223-24A1AD20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E396-5EE0-204F-BF3B-5139F0A5F050}" type="slidenum">
              <a:rPr lang="en-LK" smtClean="0"/>
              <a:t>12</a:t>
            </a:fld>
            <a:endParaRPr lang="en-LK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1F7036-B443-204A-BCB2-62AF969D4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3240" cy="4351338"/>
          </a:xfrm>
        </p:spPr>
        <p:txBody>
          <a:bodyPr/>
          <a:lstStyle/>
          <a:p>
            <a:r>
              <a:rPr lang="en-LK" dirty="0"/>
              <a:t>These are computational documents where you can develop interactive content.</a:t>
            </a:r>
          </a:p>
          <a:p>
            <a:r>
              <a:rPr lang="en-LK" dirty="0"/>
              <a:t>Mix markdown based documentation text and python code in one integrated document.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25DC3A-4447-7043-B9A6-E96D34C43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075" y="1473200"/>
            <a:ext cx="6002144" cy="44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86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048E-3DBC-4540-8A5F-CB171606C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Using Google Colab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F9A00-98F6-3C49-98CD-6948C6B31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Colab</a:t>
            </a:r>
            <a:r>
              <a:rPr lang="en-GB" dirty="0"/>
              <a:t>, or ‘</a:t>
            </a:r>
            <a:r>
              <a:rPr lang="en-GB" dirty="0" err="1"/>
              <a:t>Colaboratory</a:t>
            </a:r>
            <a:r>
              <a:rPr lang="en-GB" dirty="0"/>
              <a:t>’, allows you to write and execute Python in your browser, with </a:t>
            </a:r>
          </a:p>
          <a:p>
            <a:pPr lvl="1"/>
            <a:r>
              <a:rPr lang="en-GB" dirty="0"/>
              <a:t>Zero configuration required</a:t>
            </a:r>
          </a:p>
          <a:p>
            <a:pPr lvl="1"/>
            <a:r>
              <a:rPr lang="en-GB" dirty="0"/>
              <a:t>Access to GPUs free of charge</a:t>
            </a:r>
          </a:p>
          <a:p>
            <a:pPr lvl="1"/>
            <a:r>
              <a:rPr lang="en-GB" dirty="0"/>
              <a:t>Easy sharing</a:t>
            </a:r>
          </a:p>
          <a:p>
            <a:r>
              <a:rPr lang="en-LK" dirty="0"/>
              <a:t>Compatible with Jupiter Notebooks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2B1A9-6C3D-6F4D-A9D4-D78EF4144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E396-5EE0-204F-BF3B-5139F0A5F050}" type="slidenum">
              <a:rPr lang="en-LK" smtClean="0"/>
              <a:t>13</a:t>
            </a:fld>
            <a:endParaRPr lang="en-LK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CC81D1A-785E-4F48-AF84-93CFC4B60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158" y="2296160"/>
            <a:ext cx="5460314" cy="378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63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629BE-197B-0246-98C4-57E23019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Using MathplotLib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6A3DD-4EA4-204E-91B0-AE9DDB51F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dirty="0"/>
              <a:t>Matplotlib is one of the most popular Python packages used for data visualization. </a:t>
            </a:r>
          </a:p>
          <a:p>
            <a:r>
              <a:rPr lang="en-GB" dirty="0"/>
              <a:t>It is a cross-platform library for making 2D plots from data in arrays.</a:t>
            </a:r>
            <a:endParaRPr lang="en-L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B4513-2EC8-A448-928A-04CFA9C0D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E396-5EE0-204F-BF3B-5139F0A5F050}" type="slidenum">
              <a:rPr lang="en-LK" smtClean="0"/>
              <a:t>14</a:t>
            </a:fld>
            <a:endParaRPr lang="en-LK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1D531B-3748-2543-9DE5-1F334A746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0" y="1633175"/>
            <a:ext cx="5156200" cy="452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86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2A04-EE4A-FD4E-A8C2-9E46070BD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e.g. TensorFlow Libraries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F6CDC-96BD-4940-BA05-1D9E287E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E396-5EE0-204F-BF3B-5139F0A5F050}" type="slidenum">
              <a:rPr lang="en-LK" smtClean="0"/>
              <a:t>15</a:t>
            </a:fld>
            <a:endParaRPr lang="en-LK"/>
          </a:p>
        </p:txBody>
      </p:sp>
      <p:pic>
        <p:nvPicPr>
          <p:cNvPr id="6" name="Picture 5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2D1F7567-FD06-9248-B3A5-2502A084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360" y="1897032"/>
            <a:ext cx="5829300" cy="3953857"/>
          </a:xfrm>
          <a:custGeom>
            <a:avLst/>
            <a:gdLst>
              <a:gd name="connsiteX0" fmla="*/ 0 w 5829300"/>
              <a:gd name="connsiteY0" fmla="*/ 0 h 3953857"/>
              <a:gd name="connsiteX1" fmla="*/ 524637 w 5829300"/>
              <a:gd name="connsiteY1" fmla="*/ 0 h 3953857"/>
              <a:gd name="connsiteX2" fmla="*/ 1165860 w 5829300"/>
              <a:gd name="connsiteY2" fmla="*/ 0 h 3953857"/>
              <a:gd name="connsiteX3" fmla="*/ 1632204 w 5829300"/>
              <a:gd name="connsiteY3" fmla="*/ 0 h 3953857"/>
              <a:gd name="connsiteX4" fmla="*/ 2215134 w 5829300"/>
              <a:gd name="connsiteY4" fmla="*/ 0 h 3953857"/>
              <a:gd name="connsiteX5" fmla="*/ 2856357 w 5829300"/>
              <a:gd name="connsiteY5" fmla="*/ 0 h 3953857"/>
              <a:gd name="connsiteX6" fmla="*/ 3264408 w 5829300"/>
              <a:gd name="connsiteY6" fmla="*/ 0 h 3953857"/>
              <a:gd name="connsiteX7" fmla="*/ 3672459 w 5829300"/>
              <a:gd name="connsiteY7" fmla="*/ 0 h 3953857"/>
              <a:gd name="connsiteX8" fmla="*/ 4371975 w 5829300"/>
              <a:gd name="connsiteY8" fmla="*/ 0 h 3953857"/>
              <a:gd name="connsiteX9" fmla="*/ 4954905 w 5829300"/>
              <a:gd name="connsiteY9" fmla="*/ 0 h 3953857"/>
              <a:gd name="connsiteX10" fmla="*/ 5829300 w 5829300"/>
              <a:gd name="connsiteY10" fmla="*/ 0 h 3953857"/>
              <a:gd name="connsiteX11" fmla="*/ 5829300 w 5829300"/>
              <a:gd name="connsiteY11" fmla="*/ 564837 h 3953857"/>
              <a:gd name="connsiteX12" fmla="*/ 5829300 w 5829300"/>
              <a:gd name="connsiteY12" fmla="*/ 1169212 h 3953857"/>
              <a:gd name="connsiteX13" fmla="*/ 5829300 w 5829300"/>
              <a:gd name="connsiteY13" fmla="*/ 1654972 h 3953857"/>
              <a:gd name="connsiteX14" fmla="*/ 5829300 w 5829300"/>
              <a:gd name="connsiteY14" fmla="*/ 2219808 h 3953857"/>
              <a:gd name="connsiteX15" fmla="*/ 5829300 w 5829300"/>
              <a:gd name="connsiteY15" fmla="*/ 2666029 h 3953857"/>
              <a:gd name="connsiteX16" fmla="*/ 5829300 w 5829300"/>
              <a:gd name="connsiteY16" fmla="*/ 3309943 h 3953857"/>
              <a:gd name="connsiteX17" fmla="*/ 5829300 w 5829300"/>
              <a:gd name="connsiteY17" fmla="*/ 3953857 h 3953857"/>
              <a:gd name="connsiteX18" fmla="*/ 5129784 w 5829300"/>
              <a:gd name="connsiteY18" fmla="*/ 3953857 h 3953857"/>
              <a:gd name="connsiteX19" fmla="*/ 4488561 w 5829300"/>
              <a:gd name="connsiteY19" fmla="*/ 3953857 h 3953857"/>
              <a:gd name="connsiteX20" fmla="*/ 4022217 w 5829300"/>
              <a:gd name="connsiteY20" fmla="*/ 3953857 h 3953857"/>
              <a:gd name="connsiteX21" fmla="*/ 3322701 w 5829300"/>
              <a:gd name="connsiteY21" fmla="*/ 3953857 h 3953857"/>
              <a:gd name="connsiteX22" fmla="*/ 2739771 w 5829300"/>
              <a:gd name="connsiteY22" fmla="*/ 3953857 h 3953857"/>
              <a:gd name="connsiteX23" fmla="*/ 2331720 w 5829300"/>
              <a:gd name="connsiteY23" fmla="*/ 3953857 h 3953857"/>
              <a:gd name="connsiteX24" fmla="*/ 1748790 w 5829300"/>
              <a:gd name="connsiteY24" fmla="*/ 3953857 h 3953857"/>
              <a:gd name="connsiteX25" fmla="*/ 1224153 w 5829300"/>
              <a:gd name="connsiteY25" fmla="*/ 3953857 h 3953857"/>
              <a:gd name="connsiteX26" fmla="*/ 699516 w 5829300"/>
              <a:gd name="connsiteY26" fmla="*/ 3953857 h 3953857"/>
              <a:gd name="connsiteX27" fmla="*/ 0 w 5829300"/>
              <a:gd name="connsiteY27" fmla="*/ 3953857 h 3953857"/>
              <a:gd name="connsiteX28" fmla="*/ 0 w 5829300"/>
              <a:gd name="connsiteY28" fmla="*/ 3428559 h 3953857"/>
              <a:gd name="connsiteX29" fmla="*/ 0 w 5829300"/>
              <a:gd name="connsiteY29" fmla="*/ 2824184 h 3953857"/>
              <a:gd name="connsiteX30" fmla="*/ 0 w 5829300"/>
              <a:gd name="connsiteY30" fmla="*/ 2298885 h 3953857"/>
              <a:gd name="connsiteX31" fmla="*/ 0 w 5829300"/>
              <a:gd name="connsiteY31" fmla="*/ 1852664 h 3953857"/>
              <a:gd name="connsiteX32" fmla="*/ 0 w 5829300"/>
              <a:gd name="connsiteY32" fmla="*/ 1327366 h 3953857"/>
              <a:gd name="connsiteX33" fmla="*/ 0 w 5829300"/>
              <a:gd name="connsiteY33" fmla="*/ 722991 h 3953857"/>
              <a:gd name="connsiteX34" fmla="*/ 0 w 5829300"/>
              <a:gd name="connsiteY34" fmla="*/ 0 h 395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3953857" fill="none" extrusionOk="0">
                <a:moveTo>
                  <a:pt x="0" y="0"/>
                </a:moveTo>
                <a:cubicBezTo>
                  <a:pt x="231970" y="-25080"/>
                  <a:pt x="306786" y="17264"/>
                  <a:pt x="524637" y="0"/>
                </a:cubicBezTo>
                <a:cubicBezTo>
                  <a:pt x="742488" y="-17264"/>
                  <a:pt x="992614" y="4876"/>
                  <a:pt x="1165860" y="0"/>
                </a:cubicBezTo>
                <a:cubicBezTo>
                  <a:pt x="1339106" y="-4876"/>
                  <a:pt x="1464056" y="17871"/>
                  <a:pt x="1632204" y="0"/>
                </a:cubicBezTo>
                <a:cubicBezTo>
                  <a:pt x="1800352" y="-17871"/>
                  <a:pt x="2011127" y="14936"/>
                  <a:pt x="2215134" y="0"/>
                </a:cubicBezTo>
                <a:cubicBezTo>
                  <a:pt x="2419141" y="-14936"/>
                  <a:pt x="2600705" y="7736"/>
                  <a:pt x="2856357" y="0"/>
                </a:cubicBezTo>
                <a:cubicBezTo>
                  <a:pt x="3112009" y="-7736"/>
                  <a:pt x="3166225" y="35240"/>
                  <a:pt x="3264408" y="0"/>
                </a:cubicBezTo>
                <a:cubicBezTo>
                  <a:pt x="3362591" y="-35240"/>
                  <a:pt x="3528669" y="3087"/>
                  <a:pt x="3672459" y="0"/>
                </a:cubicBezTo>
                <a:cubicBezTo>
                  <a:pt x="3816249" y="-3087"/>
                  <a:pt x="4099693" y="64212"/>
                  <a:pt x="4371975" y="0"/>
                </a:cubicBezTo>
                <a:cubicBezTo>
                  <a:pt x="4644257" y="-64212"/>
                  <a:pt x="4780889" y="61261"/>
                  <a:pt x="4954905" y="0"/>
                </a:cubicBezTo>
                <a:cubicBezTo>
                  <a:pt x="5128921" y="-61261"/>
                  <a:pt x="5533004" y="89729"/>
                  <a:pt x="5829300" y="0"/>
                </a:cubicBezTo>
                <a:cubicBezTo>
                  <a:pt x="5875248" y="255237"/>
                  <a:pt x="5766373" y="328832"/>
                  <a:pt x="5829300" y="564837"/>
                </a:cubicBezTo>
                <a:cubicBezTo>
                  <a:pt x="5892227" y="800842"/>
                  <a:pt x="5782735" y="994240"/>
                  <a:pt x="5829300" y="1169212"/>
                </a:cubicBezTo>
                <a:cubicBezTo>
                  <a:pt x="5875865" y="1344185"/>
                  <a:pt x="5811152" y="1501018"/>
                  <a:pt x="5829300" y="1654972"/>
                </a:cubicBezTo>
                <a:cubicBezTo>
                  <a:pt x="5847448" y="1808926"/>
                  <a:pt x="5791149" y="2011973"/>
                  <a:pt x="5829300" y="2219808"/>
                </a:cubicBezTo>
                <a:cubicBezTo>
                  <a:pt x="5867451" y="2427643"/>
                  <a:pt x="5823517" y="2490572"/>
                  <a:pt x="5829300" y="2666029"/>
                </a:cubicBezTo>
                <a:cubicBezTo>
                  <a:pt x="5835083" y="2841486"/>
                  <a:pt x="5816842" y="3000700"/>
                  <a:pt x="5829300" y="3309943"/>
                </a:cubicBezTo>
                <a:cubicBezTo>
                  <a:pt x="5841758" y="3619186"/>
                  <a:pt x="5782919" y="3797774"/>
                  <a:pt x="5829300" y="3953857"/>
                </a:cubicBezTo>
                <a:cubicBezTo>
                  <a:pt x="5563382" y="3955741"/>
                  <a:pt x="5384820" y="3949034"/>
                  <a:pt x="5129784" y="3953857"/>
                </a:cubicBezTo>
                <a:cubicBezTo>
                  <a:pt x="4874748" y="3958680"/>
                  <a:pt x="4778630" y="3905630"/>
                  <a:pt x="4488561" y="3953857"/>
                </a:cubicBezTo>
                <a:cubicBezTo>
                  <a:pt x="4198492" y="4002084"/>
                  <a:pt x="4198350" y="3913374"/>
                  <a:pt x="4022217" y="3953857"/>
                </a:cubicBezTo>
                <a:cubicBezTo>
                  <a:pt x="3846084" y="3994340"/>
                  <a:pt x="3659100" y="3939887"/>
                  <a:pt x="3322701" y="3953857"/>
                </a:cubicBezTo>
                <a:cubicBezTo>
                  <a:pt x="2986302" y="3967827"/>
                  <a:pt x="2912601" y="3917753"/>
                  <a:pt x="2739771" y="3953857"/>
                </a:cubicBezTo>
                <a:cubicBezTo>
                  <a:pt x="2566941" y="3989961"/>
                  <a:pt x="2517257" y="3950143"/>
                  <a:pt x="2331720" y="3953857"/>
                </a:cubicBezTo>
                <a:cubicBezTo>
                  <a:pt x="2146183" y="3957571"/>
                  <a:pt x="1975862" y="3930827"/>
                  <a:pt x="1748790" y="3953857"/>
                </a:cubicBezTo>
                <a:cubicBezTo>
                  <a:pt x="1521718" y="3976887"/>
                  <a:pt x="1478443" y="3926461"/>
                  <a:pt x="1224153" y="3953857"/>
                </a:cubicBezTo>
                <a:cubicBezTo>
                  <a:pt x="969863" y="3981253"/>
                  <a:pt x="859393" y="3916849"/>
                  <a:pt x="699516" y="3953857"/>
                </a:cubicBezTo>
                <a:cubicBezTo>
                  <a:pt x="539639" y="3990865"/>
                  <a:pt x="302887" y="3909221"/>
                  <a:pt x="0" y="3953857"/>
                </a:cubicBezTo>
                <a:cubicBezTo>
                  <a:pt x="-12700" y="3760832"/>
                  <a:pt x="14376" y="3601148"/>
                  <a:pt x="0" y="3428559"/>
                </a:cubicBezTo>
                <a:cubicBezTo>
                  <a:pt x="-14376" y="3255970"/>
                  <a:pt x="21012" y="2961730"/>
                  <a:pt x="0" y="2824184"/>
                </a:cubicBezTo>
                <a:cubicBezTo>
                  <a:pt x="-21012" y="2686639"/>
                  <a:pt x="18739" y="2497393"/>
                  <a:pt x="0" y="2298885"/>
                </a:cubicBezTo>
                <a:cubicBezTo>
                  <a:pt x="-18739" y="2100377"/>
                  <a:pt x="44132" y="2052877"/>
                  <a:pt x="0" y="1852664"/>
                </a:cubicBezTo>
                <a:cubicBezTo>
                  <a:pt x="-44132" y="1652451"/>
                  <a:pt x="22069" y="1585213"/>
                  <a:pt x="0" y="1327366"/>
                </a:cubicBezTo>
                <a:cubicBezTo>
                  <a:pt x="-22069" y="1069519"/>
                  <a:pt x="62556" y="857590"/>
                  <a:pt x="0" y="722991"/>
                </a:cubicBezTo>
                <a:cubicBezTo>
                  <a:pt x="-62556" y="588393"/>
                  <a:pt x="7709" y="229450"/>
                  <a:pt x="0" y="0"/>
                </a:cubicBezTo>
                <a:close/>
              </a:path>
              <a:path w="5829300" h="3953857" stroke="0" extrusionOk="0">
                <a:moveTo>
                  <a:pt x="0" y="0"/>
                </a:moveTo>
                <a:cubicBezTo>
                  <a:pt x="206396" y="-40545"/>
                  <a:pt x="302758" y="38709"/>
                  <a:pt x="524637" y="0"/>
                </a:cubicBezTo>
                <a:cubicBezTo>
                  <a:pt x="746516" y="-38709"/>
                  <a:pt x="773209" y="23759"/>
                  <a:pt x="932688" y="0"/>
                </a:cubicBezTo>
                <a:cubicBezTo>
                  <a:pt x="1092167" y="-23759"/>
                  <a:pt x="1309641" y="13409"/>
                  <a:pt x="1632204" y="0"/>
                </a:cubicBezTo>
                <a:cubicBezTo>
                  <a:pt x="1954767" y="-13409"/>
                  <a:pt x="2004179" y="50175"/>
                  <a:pt x="2156841" y="0"/>
                </a:cubicBezTo>
                <a:cubicBezTo>
                  <a:pt x="2309503" y="-50175"/>
                  <a:pt x="2479343" y="2695"/>
                  <a:pt x="2681478" y="0"/>
                </a:cubicBezTo>
                <a:cubicBezTo>
                  <a:pt x="2883613" y="-2695"/>
                  <a:pt x="3186223" y="80731"/>
                  <a:pt x="3380994" y="0"/>
                </a:cubicBezTo>
                <a:cubicBezTo>
                  <a:pt x="3575765" y="-80731"/>
                  <a:pt x="3684719" y="9859"/>
                  <a:pt x="3847338" y="0"/>
                </a:cubicBezTo>
                <a:cubicBezTo>
                  <a:pt x="4009957" y="-9859"/>
                  <a:pt x="4260230" y="8019"/>
                  <a:pt x="4546854" y="0"/>
                </a:cubicBezTo>
                <a:cubicBezTo>
                  <a:pt x="4833478" y="-8019"/>
                  <a:pt x="5066003" y="15862"/>
                  <a:pt x="5246370" y="0"/>
                </a:cubicBezTo>
                <a:cubicBezTo>
                  <a:pt x="5426737" y="-15862"/>
                  <a:pt x="5651095" y="12919"/>
                  <a:pt x="5829300" y="0"/>
                </a:cubicBezTo>
                <a:cubicBezTo>
                  <a:pt x="5900019" y="232302"/>
                  <a:pt x="5776259" y="382081"/>
                  <a:pt x="5829300" y="643914"/>
                </a:cubicBezTo>
                <a:cubicBezTo>
                  <a:pt x="5882341" y="905747"/>
                  <a:pt x="5781301" y="948002"/>
                  <a:pt x="5829300" y="1248289"/>
                </a:cubicBezTo>
                <a:cubicBezTo>
                  <a:pt x="5877299" y="1548576"/>
                  <a:pt x="5799172" y="1555782"/>
                  <a:pt x="5829300" y="1694510"/>
                </a:cubicBezTo>
                <a:cubicBezTo>
                  <a:pt x="5859428" y="1833238"/>
                  <a:pt x="5763037" y="2064094"/>
                  <a:pt x="5829300" y="2259347"/>
                </a:cubicBezTo>
                <a:cubicBezTo>
                  <a:pt x="5895563" y="2454600"/>
                  <a:pt x="5824346" y="2630252"/>
                  <a:pt x="5829300" y="2824184"/>
                </a:cubicBezTo>
                <a:cubicBezTo>
                  <a:pt x="5834254" y="3018116"/>
                  <a:pt x="5788767" y="3193377"/>
                  <a:pt x="5829300" y="3389020"/>
                </a:cubicBezTo>
                <a:cubicBezTo>
                  <a:pt x="5869833" y="3584663"/>
                  <a:pt x="5799685" y="3700271"/>
                  <a:pt x="5829300" y="3953857"/>
                </a:cubicBezTo>
                <a:cubicBezTo>
                  <a:pt x="5509178" y="3962846"/>
                  <a:pt x="5485168" y="3881971"/>
                  <a:pt x="5188077" y="3953857"/>
                </a:cubicBezTo>
                <a:cubicBezTo>
                  <a:pt x="4890986" y="4025743"/>
                  <a:pt x="4887972" y="3926766"/>
                  <a:pt x="4780026" y="3953857"/>
                </a:cubicBezTo>
                <a:cubicBezTo>
                  <a:pt x="4672080" y="3980948"/>
                  <a:pt x="4408264" y="3953627"/>
                  <a:pt x="4313682" y="3953857"/>
                </a:cubicBezTo>
                <a:cubicBezTo>
                  <a:pt x="4219100" y="3954087"/>
                  <a:pt x="3793204" y="3933906"/>
                  <a:pt x="3614166" y="3953857"/>
                </a:cubicBezTo>
                <a:cubicBezTo>
                  <a:pt x="3435128" y="3973808"/>
                  <a:pt x="3307189" y="3908772"/>
                  <a:pt x="3031236" y="3953857"/>
                </a:cubicBezTo>
                <a:cubicBezTo>
                  <a:pt x="2755283" y="3998942"/>
                  <a:pt x="2770368" y="3900016"/>
                  <a:pt x="2564892" y="3953857"/>
                </a:cubicBezTo>
                <a:cubicBezTo>
                  <a:pt x="2359416" y="4007698"/>
                  <a:pt x="2216783" y="3926679"/>
                  <a:pt x="1981962" y="3953857"/>
                </a:cubicBezTo>
                <a:cubicBezTo>
                  <a:pt x="1747141" y="3981035"/>
                  <a:pt x="1696543" y="3910486"/>
                  <a:pt x="1573911" y="3953857"/>
                </a:cubicBezTo>
                <a:cubicBezTo>
                  <a:pt x="1451279" y="3997228"/>
                  <a:pt x="1283706" y="3915798"/>
                  <a:pt x="1165860" y="3953857"/>
                </a:cubicBezTo>
                <a:cubicBezTo>
                  <a:pt x="1048014" y="3991916"/>
                  <a:pt x="802228" y="3892429"/>
                  <a:pt x="582930" y="3953857"/>
                </a:cubicBezTo>
                <a:cubicBezTo>
                  <a:pt x="363632" y="4015285"/>
                  <a:pt x="175981" y="3917669"/>
                  <a:pt x="0" y="3953857"/>
                </a:cubicBezTo>
                <a:cubicBezTo>
                  <a:pt x="-67852" y="3661651"/>
                  <a:pt x="69581" y="3644972"/>
                  <a:pt x="0" y="3349482"/>
                </a:cubicBezTo>
                <a:cubicBezTo>
                  <a:pt x="-69581" y="3053993"/>
                  <a:pt x="33598" y="3084273"/>
                  <a:pt x="0" y="2824184"/>
                </a:cubicBezTo>
                <a:cubicBezTo>
                  <a:pt x="-33598" y="2564095"/>
                  <a:pt x="30490" y="2566706"/>
                  <a:pt x="0" y="2377963"/>
                </a:cubicBezTo>
                <a:cubicBezTo>
                  <a:pt x="-30490" y="2189220"/>
                  <a:pt x="5168" y="1921406"/>
                  <a:pt x="0" y="1773587"/>
                </a:cubicBezTo>
                <a:cubicBezTo>
                  <a:pt x="-5168" y="1625768"/>
                  <a:pt x="2672" y="1411074"/>
                  <a:pt x="0" y="1287828"/>
                </a:cubicBezTo>
                <a:cubicBezTo>
                  <a:pt x="-2672" y="1164582"/>
                  <a:pt x="20865" y="887404"/>
                  <a:pt x="0" y="683452"/>
                </a:cubicBezTo>
                <a:cubicBezTo>
                  <a:pt x="-20865" y="479500"/>
                  <a:pt x="74238" y="206334"/>
                  <a:pt x="0" y="0"/>
                </a:cubicBezTo>
                <a:close/>
              </a:path>
            </a:pathLst>
          </a:custGeom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08702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C7ABB-42B2-F242-B330-A9C62D31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41088-E62D-FD40-B6DE-789AE6056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Be able to use the following</a:t>
            </a:r>
          </a:p>
          <a:p>
            <a:r>
              <a:rPr lang="en-US" sz="3600" dirty="0"/>
              <a:t>Lists, Tuples, Dictionaries</a:t>
            </a:r>
          </a:p>
          <a:p>
            <a:r>
              <a:rPr lang="en-US" sz="3600" dirty="0"/>
              <a:t>NumPy, Matplotlib libraries</a:t>
            </a:r>
          </a:p>
          <a:p>
            <a:r>
              <a:rPr lang="en-US" sz="3600"/>
              <a:t>Using Modules </a:t>
            </a:r>
            <a:r>
              <a:rPr lang="en-US" sz="3600" dirty="0"/>
              <a:t>and Classes</a:t>
            </a:r>
          </a:p>
          <a:p>
            <a:r>
              <a:rPr lang="en-US" sz="3600" dirty="0"/>
              <a:t>Jupiter Notebook, Google </a:t>
            </a:r>
            <a:r>
              <a:rPr lang="en-US" sz="3600" dirty="0" err="1"/>
              <a:t>Colab</a:t>
            </a:r>
            <a:endParaRPr lang="en-US" sz="3600" dirty="0"/>
          </a:p>
          <a:p>
            <a:endParaRPr lang="en-US" sz="3600" dirty="0"/>
          </a:p>
          <a:p>
            <a:endParaRPr lang="en-LK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6694E-B995-0D4A-8246-51889CCE6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E396-5EE0-204F-BF3B-5139F0A5F050}" type="slidenum">
              <a:rPr lang="en-LK" smtClean="0"/>
              <a:t>2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678117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F49-7593-AC47-BC47-DB240E82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Lists and 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644AE-8CB1-8244-B460-C24CA8A63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LK" dirty="0"/>
              <a:t>Lists and Tuples are collection data types, that allow you store multiple items in a single variable.</a:t>
            </a:r>
          </a:p>
          <a:p>
            <a:r>
              <a:rPr lang="en-LK" dirty="0"/>
              <a:t>You can have data of different types in lists and tuples.</a:t>
            </a:r>
          </a:p>
          <a:p>
            <a:pPr marL="0" indent="0">
              <a:buNone/>
            </a:pP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xlist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["apple", "banana", "berry", 45, 56.7, True]</a:t>
            </a:r>
          </a:p>
          <a:p>
            <a:pPr marL="0" indent="0">
              <a:buNone/>
            </a:pP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xtuple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("apple", "banana", "berry", 45, 56.7, True)</a:t>
            </a:r>
          </a:p>
          <a:p>
            <a:r>
              <a:rPr lang="en-LK" dirty="0"/>
              <a:t>The only difference in Lists and Tuples is the fact that Lists are mutable and Tuples are imutable.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3D6EC-EB6F-D146-80CC-BB7B4E26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E396-5EE0-204F-BF3B-5139F0A5F050}" type="slidenum">
              <a:rPr lang="en-LK" smtClean="0"/>
              <a:t>3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840234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41D19-069F-4F42-9111-E7776EF1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Iterating elements in a collection data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25D6F-8D9F-F248-A0C1-048758B37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E396-5EE0-204F-BF3B-5139F0A5F050}" type="slidenum">
              <a:rPr lang="en-LK" smtClean="0"/>
              <a:t>4</a:t>
            </a:fld>
            <a:endParaRPr lang="en-LK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A90368-057B-DE40-A574-E986F64AC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472" t="-2553" r="-1086" b="89760"/>
          <a:stretch/>
        </p:blipFill>
        <p:spPr>
          <a:xfrm>
            <a:off x="625186" y="1677625"/>
            <a:ext cx="7822729" cy="779386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BF50DE-5743-794C-AF5E-75C17337F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0178" r="57779" b="63917"/>
          <a:stretch/>
        </p:blipFill>
        <p:spPr>
          <a:xfrm>
            <a:off x="838200" y="2885762"/>
            <a:ext cx="3158782" cy="1578189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6BDA60-3F5C-8448-A0A3-E14F75E4F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56" t="48649" r="50613" b="30663"/>
          <a:stretch/>
        </p:blipFill>
        <p:spPr>
          <a:xfrm>
            <a:off x="3996982" y="2694680"/>
            <a:ext cx="3781466" cy="1260399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AAC9E3-7A27-4848-9DC6-905C7AF8A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5" t="80890" r="57945" b="-6795"/>
          <a:stretch/>
        </p:blipFill>
        <p:spPr>
          <a:xfrm>
            <a:off x="8195020" y="2822801"/>
            <a:ext cx="3158782" cy="157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4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4C460-6479-544E-8051-62E9F864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Collection types 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923E-32D8-694F-BE5D-45D1ADC61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Collection[start : end : step]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Extracts a sub collection starting from index start to index end-1 taking increments of step</a:t>
            </a:r>
          </a:p>
          <a:p>
            <a:r>
              <a:rPr lang="en-GB" dirty="0"/>
              <a:t>The extracted elements will satisfy the following conditions, the indexes will be</a:t>
            </a:r>
          </a:p>
          <a:p>
            <a:pPr lvl="1"/>
            <a:r>
              <a:rPr lang="en-GB" dirty="0"/>
              <a:t>&gt;= start</a:t>
            </a:r>
          </a:p>
          <a:p>
            <a:pPr lvl="1"/>
            <a:r>
              <a:rPr lang="en-GB" dirty="0"/>
              <a:t>&lt; end</a:t>
            </a:r>
          </a:p>
          <a:p>
            <a:pPr lvl="1"/>
            <a:r>
              <a:rPr lang="en-GB" dirty="0"/>
              <a:t>Increments of step</a:t>
            </a:r>
          </a:p>
          <a:p>
            <a:pPr lvl="1"/>
            <a:endParaRPr lang="en-L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1E1B6-D1EB-A641-BA92-042D83938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E396-5EE0-204F-BF3B-5139F0A5F050}" type="slidenum">
              <a:rPr lang="en-LK" smtClean="0"/>
              <a:t>5</a:t>
            </a:fld>
            <a:endParaRPr lang="en-LK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BF4C37-B52F-E841-AF59-4FDF48B42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472" t="-2553" r="-1086" b="89760"/>
          <a:stretch/>
        </p:blipFill>
        <p:spPr>
          <a:xfrm>
            <a:off x="1414896" y="2228343"/>
            <a:ext cx="7822729" cy="779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085460-1BFD-184F-BFA2-84B346447BB5}"/>
              </a:ext>
            </a:extLst>
          </p:cNvPr>
          <p:cNvSpPr txBox="1"/>
          <p:nvPr/>
        </p:nvSpPr>
        <p:spPr>
          <a:xfrm>
            <a:off x="2975157" y="27346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C365A-907E-6447-9F16-BDD7055027AE}"/>
              </a:ext>
            </a:extLst>
          </p:cNvPr>
          <p:cNvSpPr txBox="1"/>
          <p:nvPr/>
        </p:nvSpPr>
        <p:spPr>
          <a:xfrm>
            <a:off x="4398712" y="27346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76BFB-39D5-5941-97E2-76913AB738AE}"/>
              </a:ext>
            </a:extLst>
          </p:cNvPr>
          <p:cNvSpPr txBox="1"/>
          <p:nvPr/>
        </p:nvSpPr>
        <p:spPr>
          <a:xfrm>
            <a:off x="5870758" y="27346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52B1D-748E-6249-A325-179FAC61FB30}"/>
              </a:ext>
            </a:extLst>
          </p:cNvPr>
          <p:cNvSpPr txBox="1"/>
          <p:nvPr/>
        </p:nvSpPr>
        <p:spPr>
          <a:xfrm>
            <a:off x="6804313" y="27346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094971-8C5A-0244-B8B6-02FFA9D984BF}"/>
              </a:ext>
            </a:extLst>
          </p:cNvPr>
          <p:cNvSpPr txBox="1"/>
          <p:nvPr/>
        </p:nvSpPr>
        <p:spPr>
          <a:xfrm>
            <a:off x="7604429" y="27346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D8715-84A5-DE4C-82D4-AFFDDFB311D7}"/>
              </a:ext>
            </a:extLst>
          </p:cNvPr>
          <p:cNvSpPr txBox="1"/>
          <p:nvPr/>
        </p:nvSpPr>
        <p:spPr>
          <a:xfrm>
            <a:off x="8529219" y="27346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2275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F02F3-915C-1C4C-B4D1-A55660DF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54700-5E2A-7242-98CD-DEFF5DD9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LK" dirty="0"/>
              <a:t>Dictionaries are used to store key, value pairs</a:t>
            </a:r>
          </a:p>
          <a:p>
            <a:r>
              <a:rPr lang="en-LK" dirty="0"/>
              <a:t>Each key in a dictionary is unique, and value can be any data type including any collection types</a:t>
            </a:r>
          </a:p>
          <a:p>
            <a:endParaRPr lang="en-LK" dirty="0"/>
          </a:p>
          <a:p>
            <a:endParaRPr lang="en-LK" dirty="0"/>
          </a:p>
          <a:p>
            <a:pPr marL="0" indent="0">
              <a:buNone/>
            </a:pP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{"id" : 100, "name" : "Saman", "salary" : 50000.0}</a:t>
            </a:r>
          </a:p>
          <a:p>
            <a:pPr marL="0" indent="0">
              <a:buNone/>
            </a:pPr>
            <a:endParaRPr lang="en-LK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EE8BD-3BCB-9A45-A607-120399AB1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E396-5EE0-204F-BF3B-5139F0A5F050}" type="slidenum">
              <a:rPr lang="en-LK" smtClean="0"/>
              <a:t>6</a:t>
            </a:fld>
            <a:endParaRPr lang="en-L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A60D9-C1CE-6C43-B4EB-F043DCEFF00E}"/>
              </a:ext>
            </a:extLst>
          </p:cNvPr>
          <p:cNvSpPr txBox="1"/>
          <p:nvPr/>
        </p:nvSpPr>
        <p:spPr>
          <a:xfrm>
            <a:off x="2918897" y="5065645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x["id"] </a:t>
            </a:r>
            <a:endParaRPr lang="en-LK" sz="1400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044A8C-23D2-DF4E-8116-573F7847CE0D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3383127" y="4589194"/>
            <a:ext cx="57708" cy="476451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AA5D92-9912-A242-A108-24BBB38FDA7E}"/>
              </a:ext>
            </a:extLst>
          </p:cNvPr>
          <p:cNvSpPr txBox="1"/>
          <p:nvPr/>
        </p:nvSpPr>
        <p:spPr>
          <a:xfrm>
            <a:off x="9259023" y="5065645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x[”salary"] </a:t>
            </a:r>
            <a:endParaRPr lang="en-LK" sz="1400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D9A36F-A7D4-ED4C-9A80-DF8BFF1ABDA1}"/>
              </a:ext>
            </a:extLst>
          </p:cNvPr>
          <p:cNvCxnSpPr>
            <a:cxnSpLocks/>
          </p:cNvCxnSpPr>
          <p:nvPr/>
        </p:nvCxnSpPr>
        <p:spPr>
          <a:xfrm flipH="1" flipV="1">
            <a:off x="9812713" y="4589194"/>
            <a:ext cx="192976" cy="454329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C216B8-D5F2-9B4C-9755-BF41FC6AC2B4}"/>
              </a:ext>
            </a:extLst>
          </p:cNvPr>
          <p:cNvSpPr txBox="1"/>
          <p:nvPr/>
        </p:nvSpPr>
        <p:spPr>
          <a:xfrm>
            <a:off x="5800441" y="5065645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x["name"] </a:t>
            </a:r>
            <a:endParaRPr lang="en-LK" sz="1400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F2EE2C-8C2D-3643-AE1D-C83D20763F6F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6355888" y="4589194"/>
            <a:ext cx="73892" cy="476451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D29F196-2A32-144B-B301-AA9AF0F1ABD3}"/>
              </a:ext>
            </a:extLst>
          </p:cNvPr>
          <p:cNvSpPr txBox="1"/>
          <p:nvPr/>
        </p:nvSpPr>
        <p:spPr>
          <a:xfrm>
            <a:off x="1835961" y="3573890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dirty="0">
                <a:solidFill>
                  <a:srgbClr val="FF0000"/>
                </a:solidFill>
              </a:rPr>
              <a:t>key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17234B-677B-8445-A216-97B5E29347D0}"/>
              </a:ext>
            </a:extLst>
          </p:cNvPr>
          <p:cNvSpPr txBox="1"/>
          <p:nvPr/>
        </p:nvSpPr>
        <p:spPr>
          <a:xfrm>
            <a:off x="3076447" y="3573890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dirty="0">
                <a:solidFill>
                  <a:srgbClr val="FF0000"/>
                </a:solidFill>
              </a:rPr>
              <a:t>value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467356-45E3-FA44-A52C-2E8AEB7DD488}"/>
              </a:ext>
            </a:extLst>
          </p:cNvPr>
          <p:cNvCxnSpPr>
            <a:cxnSpLocks/>
          </p:cNvCxnSpPr>
          <p:nvPr/>
        </p:nvCxnSpPr>
        <p:spPr>
          <a:xfrm>
            <a:off x="2069083" y="3912651"/>
            <a:ext cx="0" cy="261211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4FC82D-32E0-A843-8B0F-B47B2D6E5222}"/>
              </a:ext>
            </a:extLst>
          </p:cNvPr>
          <p:cNvCxnSpPr>
            <a:cxnSpLocks/>
          </p:cNvCxnSpPr>
          <p:nvPr/>
        </p:nvCxnSpPr>
        <p:spPr>
          <a:xfrm>
            <a:off x="3383127" y="3883888"/>
            <a:ext cx="0" cy="30988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007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8C62-BA70-3841-B42D-5E92FDAC5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22442-4166-F14E-BC2B-5DA9D5057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LK" dirty="0"/>
              <a:t>Used to create a range of numbers.</a:t>
            </a:r>
          </a:p>
          <a:p>
            <a:r>
              <a:rPr lang="en-LK" dirty="0"/>
              <a:t>We can use this generate numbers that can be part of a counter in a for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5D434-73F4-8A45-BBE6-C8B321FE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E396-5EE0-204F-BF3B-5139F0A5F050}" type="slidenum">
              <a:rPr lang="en-LK" smtClean="0"/>
              <a:t>7</a:t>
            </a:fld>
            <a:endParaRPr lang="en-LK"/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3D974F3-3BD9-F44C-B0CA-27ED72EE1A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632" b="70366"/>
          <a:stretch/>
        </p:blipFill>
        <p:spPr>
          <a:xfrm>
            <a:off x="248919" y="3619762"/>
            <a:ext cx="3286760" cy="1027430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019D2A3-0944-5740-9102-906697481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09" t="35183" r="15516" b="35183"/>
          <a:stretch/>
        </p:blipFill>
        <p:spPr>
          <a:xfrm>
            <a:off x="3804919" y="3619762"/>
            <a:ext cx="3804920" cy="1027430"/>
          </a:xfrm>
          <a:prstGeom prst="rect">
            <a:avLst/>
          </a:prstGeom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61B5206-2D58-ED4A-AC8D-F2234DC7F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66" r="5516"/>
          <a:stretch/>
        </p:blipFill>
        <p:spPr>
          <a:xfrm>
            <a:off x="7802879" y="3619762"/>
            <a:ext cx="4175760" cy="102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E78741-2611-8747-968F-6BCFF718711F}"/>
              </a:ext>
            </a:extLst>
          </p:cNvPr>
          <p:cNvSpPr txBox="1"/>
          <p:nvPr/>
        </p:nvSpPr>
        <p:spPr>
          <a:xfrm>
            <a:off x="538480" y="4988603"/>
            <a:ext cx="2002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2000" dirty="0"/>
              <a:t>0 1 2 3 4 5 6 7 8 9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07DCA6-B4A7-ED4D-912F-4C5891204862}"/>
              </a:ext>
            </a:extLst>
          </p:cNvPr>
          <p:cNvSpPr txBox="1"/>
          <p:nvPr/>
        </p:nvSpPr>
        <p:spPr>
          <a:xfrm>
            <a:off x="4056927" y="4988603"/>
            <a:ext cx="3300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2000" dirty="0"/>
              <a:t>10 11 12 13 14 15 16 17 18 19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C0C8FB-EF25-E340-BEF1-686CF67E85AC}"/>
              </a:ext>
            </a:extLst>
          </p:cNvPr>
          <p:cNvSpPr txBox="1"/>
          <p:nvPr/>
        </p:nvSpPr>
        <p:spPr>
          <a:xfrm>
            <a:off x="8873807" y="4988603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2000" dirty="0"/>
              <a:t>10 12 14 16 18 </a:t>
            </a:r>
          </a:p>
        </p:txBody>
      </p:sp>
    </p:spTree>
    <p:extLst>
      <p:ext uri="{BB962C8B-B14F-4D97-AF65-F5344CB8AC3E}">
        <p14:creationId xmlns:p14="http://schemas.microsoft.com/office/powerpoint/2010/main" val="55908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B3752-7139-C948-A3D8-EAE909C2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NumPy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5E557-319A-924A-8745-C9B968489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NumPy is the fundamental package for scientific computing in Python. </a:t>
            </a:r>
          </a:p>
          <a:p>
            <a:r>
              <a:rPr lang="en-GB" dirty="0"/>
              <a:t>It is a Python library that provides a multidimensional array objects.</a:t>
            </a:r>
          </a:p>
          <a:p>
            <a:r>
              <a:rPr lang="en-GB" dirty="0"/>
              <a:t>Arrays are collections where the data type of all elements are the same.</a:t>
            </a:r>
          </a:p>
          <a:p>
            <a:r>
              <a:rPr lang="en-GB" dirty="0"/>
              <a:t>In python we can do direct array based calculations unlike other programming languages.</a:t>
            </a:r>
            <a:endParaRPr lang="en-L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CEC62-7DA0-2947-BCF3-E805E5DB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E396-5EE0-204F-BF3B-5139F0A5F050}" type="slidenum">
              <a:rPr lang="en-LK" smtClean="0"/>
              <a:t>8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259982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BFAED-2E81-9242-9677-9CE57AAD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Functions returning multiple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97CB7-87AA-7F46-9CE5-BF74E456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E396-5EE0-204F-BF3B-5139F0A5F050}" type="slidenum">
              <a:rPr lang="en-LK" smtClean="0"/>
              <a:t>9</a:t>
            </a:fld>
            <a:endParaRPr lang="en-LK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166B136-9278-7B43-8008-F60727865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830" y="2092960"/>
            <a:ext cx="8055610" cy="27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38619"/>
      </p:ext>
    </p:extLst>
  </p:cSld>
  <p:clrMapOvr>
    <a:masterClrMapping/>
  </p:clrMapOvr>
</p:sld>
</file>

<file path=ppt/theme/theme1.xml><?xml version="1.0" encoding="utf-8"?>
<a:theme xmlns:a="http://schemas.openxmlformats.org/drawingml/2006/main" name="AI Course Template V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 Course Template V5" id="{FB674C95-BBC0-4183-BDAA-E8292B3B7736}" vid="{2D7D3F28-2696-4BBB-86BD-B47F10B43F97}"/>
    </a:ext>
  </a:extLst>
</a:theme>
</file>

<file path=ppt/theme/theme2.xml><?xml version="1.0" encoding="utf-8"?>
<a:theme xmlns:a="http://schemas.openxmlformats.org/drawingml/2006/main" name="1_AI Course Template V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 Course Template V5" id="{FB674C95-BBC0-4183-BDAA-E8292B3B7736}" vid="{2D7D3F28-2696-4BBB-86BD-B47F10B43F9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 Course Template V5</Template>
  <TotalTime>15031</TotalTime>
  <Words>503</Words>
  <Application>Microsoft Macintosh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AI Course Template V5</vt:lpstr>
      <vt:lpstr>1_AI Course Template V5</vt:lpstr>
      <vt:lpstr>  Artificial Intelligence Engineer  Introduction to Python for AI/ML A Beginners Guide – Part 2 </vt:lpstr>
      <vt:lpstr>Learning Outcomes</vt:lpstr>
      <vt:lpstr>Lists and Tuples</vt:lpstr>
      <vt:lpstr>Iterating elements in a collection data type</vt:lpstr>
      <vt:lpstr>Collection types slicing</vt:lpstr>
      <vt:lpstr>Dictionaries</vt:lpstr>
      <vt:lpstr>Range</vt:lpstr>
      <vt:lpstr>NumPy</vt:lpstr>
      <vt:lpstr>Functions returning multiple values</vt:lpstr>
      <vt:lpstr>Using Modules</vt:lpstr>
      <vt:lpstr>Using Objects</vt:lpstr>
      <vt:lpstr>Using Jupiter Notebooks</vt:lpstr>
      <vt:lpstr>Using Google Colab</vt:lpstr>
      <vt:lpstr>Using MathplotLib</vt:lpstr>
      <vt:lpstr>e.g. TensorFlow Libraries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Artificial Intelligence</dc:title>
  <dc:creator>Nuwan Kodagoda</dc:creator>
  <cp:lastModifiedBy>Nuwan Kodagoda</cp:lastModifiedBy>
  <cp:revision>58</cp:revision>
  <dcterms:created xsi:type="dcterms:W3CDTF">2021-12-29T16:35:07Z</dcterms:created>
  <dcterms:modified xsi:type="dcterms:W3CDTF">2022-04-26T23:13:18Z</dcterms:modified>
</cp:coreProperties>
</file>